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84" r:id="rId1"/>
  </p:sldMasterIdLst>
  <p:notesMasterIdLst>
    <p:notesMasterId r:id="rId21"/>
  </p:notesMasterIdLst>
  <p:sldIdLst>
    <p:sldId id="256" r:id="rId2"/>
    <p:sldId id="257" r:id="rId3"/>
    <p:sldId id="258" r:id="rId4"/>
    <p:sldId id="284" r:id="rId5"/>
    <p:sldId id="274" r:id="rId6"/>
    <p:sldId id="283" r:id="rId7"/>
    <p:sldId id="275" r:id="rId8"/>
    <p:sldId id="260" r:id="rId9"/>
    <p:sldId id="259" r:id="rId10"/>
    <p:sldId id="276" r:id="rId11"/>
    <p:sldId id="277" r:id="rId12"/>
    <p:sldId id="278" r:id="rId13"/>
    <p:sldId id="279" r:id="rId14"/>
    <p:sldId id="285" r:id="rId15"/>
    <p:sldId id="261" r:id="rId16"/>
    <p:sldId id="280" r:id="rId17"/>
    <p:sldId id="282" r:id="rId18"/>
    <p:sldId id="262" r:id="rId19"/>
    <p:sldId id="281" r:id="rId20"/>
  </p:sldIdLst>
  <p:sldSz cx="12192000" cy="6858000"/>
  <p:notesSz cx="6858000" cy="9144000"/>
  <p:embeddedFontLst>
    <p:embeddedFont>
      <p:font typeface="맑은 고딕" panose="020B0503020000020004" pitchFamily="34" charset="-127"/>
      <p:regular r:id="rId22"/>
      <p:bold r:id="rId23"/>
    </p:embeddedFont>
    <p:embeddedFont>
      <p:font typeface="나눔고딕 ExtraBold" panose="020D0604000000000000" pitchFamily="34" charset="-127"/>
      <p:bold r:id="rId24"/>
    </p:embeddedFon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Calibri Light" panose="020F0302020204030204" pitchFamily="34" charset="0"/>
      <p:regular r:id="rId29"/>
      <p:italic r:id="rId30"/>
    </p:embeddedFont>
    <p:embeddedFont>
      <p:font typeface="NanumGothic" panose="020D0604000000000000" pitchFamily="34" charset="-127"/>
      <p:regular r:id="rId31"/>
      <p:bold r:id="rId32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FC5B9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508"/>
    <p:restoredTop sz="94762"/>
  </p:normalViewPr>
  <p:slideViewPr>
    <p:cSldViewPr snapToGrid="0" showGuides="1">
      <p:cViewPr varScale="1">
        <p:scale>
          <a:sx n="121" d="100"/>
          <a:sy n="121" d="100"/>
        </p:scale>
        <p:origin x="936" y="1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C1ED5B-2536-46C7-96C0-2049DC92CA43}" type="datetimeFigureOut">
              <a:rPr lang="ko-KR" altLang="en-US" smtClean="0"/>
              <a:t>2024. 3. 17.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63D942-6B8A-4581-B844-A1B58DD0F8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60895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63D942-6B8A-4581-B844-A1B58DD0F835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06568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15F1A-ADD3-43E8-AD30-41F6F4AE0D02}" type="datetimeFigureOut">
              <a:rPr lang="ko-KR" altLang="en-US" smtClean="0"/>
              <a:t>2024. 3. 17.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C19F95-7C27-4657-AF34-D1550A3768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99457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15F1A-ADD3-43E8-AD30-41F6F4AE0D02}" type="datetimeFigureOut">
              <a:rPr lang="ko-KR" altLang="en-US" smtClean="0"/>
              <a:t>2024. 3. 17.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C19F95-7C27-4657-AF34-D1550A3768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94670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15F1A-ADD3-43E8-AD30-41F6F4AE0D02}" type="datetimeFigureOut">
              <a:rPr lang="ko-KR" altLang="en-US" smtClean="0"/>
              <a:t>2024. 3. 17.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C19F95-7C27-4657-AF34-D1550A3768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11310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15F1A-ADD3-43E8-AD30-41F6F4AE0D02}" type="datetimeFigureOut">
              <a:rPr lang="ko-KR" altLang="en-US" smtClean="0"/>
              <a:t>2024. 3. 17.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C19F95-7C27-4657-AF34-D1550A3768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21003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15F1A-ADD3-43E8-AD30-41F6F4AE0D02}" type="datetimeFigureOut">
              <a:rPr lang="ko-KR" altLang="en-US" smtClean="0"/>
              <a:t>2024. 3. 17.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C19F95-7C27-4657-AF34-D1550A3768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77885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15F1A-ADD3-43E8-AD30-41F6F4AE0D02}" type="datetimeFigureOut">
              <a:rPr lang="ko-KR" altLang="en-US" smtClean="0"/>
              <a:t>2024. 3. 17.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C19F95-7C27-4657-AF34-D1550A3768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19371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15F1A-ADD3-43E8-AD30-41F6F4AE0D02}" type="datetimeFigureOut">
              <a:rPr lang="ko-KR" altLang="en-US" smtClean="0"/>
              <a:t>2024. 3. 17.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C19F95-7C27-4657-AF34-D1550A3768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67715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15F1A-ADD3-43E8-AD30-41F6F4AE0D02}" type="datetimeFigureOut">
              <a:rPr lang="ko-KR" altLang="en-US" smtClean="0"/>
              <a:t>2024. 3. 17.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C19F95-7C27-4657-AF34-D1550A3768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15158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15F1A-ADD3-43E8-AD30-41F6F4AE0D02}" type="datetimeFigureOut">
              <a:rPr lang="ko-KR" altLang="en-US" smtClean="0"/>
              <a:t>2024. 3. 17.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C19F95-7C27-4657-AF34-D1550A3768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11574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15F1A-ADD3-43E8-AD30-41F6F4AE0D02}" type="datetimeFigureOut">
              <a:rPr lang="ko-KR" altLang="en-US" smtClean="0"/>
              <a:t>2024. 3. 17.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C19F95-7C27-4657-AF34-D1550A3768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2899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15F1A-ADD3-43E8-AD30-41F6F4AE0D02}" type="datetimeFigureOut">
              <a:rPr lang="ko-KR" altLang="en-US" smtClean="0"/>
              <a:t>2024. 3. 17.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C19F95-7C27-4657-AF34-D1550A3768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56945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515F1A-ADD3-43E8-AD30-41F6F4AE0D02}" type="datetimeFigureOut">
              <a:rPr lang="ko-KR" altLang="en-US" smtClean="0"/>
              <a:t>2024. 3. 17.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C19F95-7C27-4657-AF34-D1550A3768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59296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microsoft.com/office/2007/relationships/hdphoto" Target="../media/hdphoto4.wdp"/><Relationship Id="rId5" Type="http://schemas.openxmlformats.org/officeDocument/2006/relationships/image" Target="../media/image14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microsoft.com/office/2007/relationships/hdphoto" Target="../media/hdphoto4.wdp"/><Relationship Id="rId5" Type="http://schemas.openxmlformats.org/officeDocument/2006/relationships/image" Target="../media/image14.png"/><Relationship Id="rId4" Type="http://schemas.microsoft.com/office/2007/relationships/hdphoto" Target="../media/hdphoto3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microsoft.com/office/2007/relationships/hdphoto" Target="../media/hdphoto4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microsoft.com/office/2007/relationships/hdphoto" Target="../media/hdphoto4.wdp"/><Relationship Id="rId5" Type="http://schemas.openxmlformats.org/officeDocument/2006/relationships/image" Target="../media/image14.png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microsoft.com/office/2007/relationships/hdphoto" Target="../media/hdphoto2.wdp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7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microsoft.com/office/2007/relationships/hdphoto" Target="../media/hdphoto3.wdp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순서도: 수동 입력 7">
            <a:extLst>
              <a:ext uri="{FF2B5EF4-FFF2-40B4-BE49-F238E27FC236}">
                <a16:creationId xmlns:a16="http://schemas.microsoft.com/office/drawing/2014/main" id="{48CF0504-B4BC-498F-B673-494B9B3AFB1F}"/>
              </a:ext>
            </a:extLst>
          </p:cNvPr>
          <p:cNvSpPr/>
          <p:nvPr/>
        </p:nvSpPr>
        <p:spPr>
          <a:xfrm rot="5400000" flipV="1">
            <a:off x="6367462" y="1033466"/>
            <a:ext cx="6858001" cy="4791075"/>
          </a:xfrm>
          <a:prstGeom prst="flowChartManualInpu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순서도: 수동 입력 8">
            <a:extLst>
              <a:ext uri="{FF2B5EF4-FFF2-40B4-BE49-F238E27FC236}">
                <a16:creationId xmlns:a16="http://schemas.microsoft.com/office/drawing/2014/main" id="{2E436DBC-A11A-4681-873E-2AD11563E499}"/>
              </a:ext>
            </a:extLst>
          </p:cNvPr>
          <p:cNvSpPr/>
          <p:nvPr/>
        </p:nvSpPr>
        <p:spPr>
          <a:xfrm rot="5400000" flipV="1">
            <a:off x="6619876" y="1285881"/>
            <a:ext cx="6858001" cy="4286248"/>
          </a:xfrm>
          <a:prstGeom prst="flowChartManualInpu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순서도: 수동 입력 9">
            <a:extLst>
              <a:ext uri="{FF2B5EF4-FFF2-40B4-BE49-F238E27FC236}">
                <a16:creationId xmlns:a16="http://schemas.microsoft.com/office/drawing/2014/main" id="{DA9EC156-63C1-4217-A9FB-4F9C11661688}"/>
              </a:ext>
            </a:extLst>
          </p:cNvPr>
          <p:cNvSpPr/>
          <p:nvPr/>
        </p:nvSpPr>
        <p:spPr>
          <a:xfrm rot="5400000" flipV="1">
            <a:off x="6805613" y="1471621"/>
            <a:ext cx="6858001" cy="3914771"/>
          </a:xfrm>
          <a:prstGeom prst="flowChartManualInpu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4A0782D-A104-4C56-8100-515B21CDC260}"/>
              </a:ext>
            </a:extLst>
          </p:cNvPr>
          <p:cNvSpPr txBox="1"/>
          <p:nvPr/>
        </p:nvSpPr>
        <p:spPr>
          <a:xfrm>
            <a:off x="8980098" y="5167223"/>
            <a:ext cx="281195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dirty="0">
                <a:solidFill>
                  <a:schemeClr val="bg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201738422 </a:t>
            </a:r>
            <a:r>
              <a:rPr lang="ko-KR" altLang="en-US" sz="2000" dirty="0" err="1">
                <a:solidFill>
                  <a:schemeClr val="bg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선재진</a:t>
            </a:r>
            <a:endParaRPr lang="en-US" altLang="ko-KR" sz="2000" dirty="0">
              <a:solidFill>
                <a:schemeClr val="bg1">
                  <a:lumMod val="75000"/>
                  <a:lumOff val="2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r"/>
            <a:r>
              <a:rPr lang="en-US" altLang="ko-KR" sz="2000" dirty="0">
                <a:solidFill>
                  <a:schemeClr val="bg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201835750 </a:t>
            </a:r>
            <a:r>
              <a:rPr lang="ko-KR" altLang="en-US" sz="2000" dirty="0">
                <a:solidFill>
                  <a:schemeClr val="bg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최용건</a:t>
            </a:r>
            <a:endParaRPr lang="en-US" altLang="ko-KR" sz="2000" dirty="0">
              <a:solidFill>
                <a:schemeClr val="bg1">
                  <a:lumMod val="75000"/>
                  <a:lumOff val="2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r"/>
            <a:r>
              <a:rPr lang="en-US" altLang="ko-KR" sz="2000" dirty="0">
                <a:solidFill>
                  <a:schemeClr val="bg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201835738 </a:t>
            </a:r>
            <a:r>
              <a:rPr lang="ko-KR" altLang="en-US" sz="2000" dirty="0" err="1">
                <a:solidFill>
                  <a:schemeClr val="bg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정형표</a:t>
            </a:r>
            <a:endParaRPr lang="en-US" altLang="ko-KR" sz="2000" dirty="0">
              <a:solidFill>
                <a:schemeClr val="bg1">
                  <a:lumMod val="75000"/>
                  <a:lumOff val="2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r"/>
            <a:r>
              <a:rPr lang="en-US" altLang="ko-KR" sz="2000" dirty="0">
                <a:solidFill>
                  <a:schemeClr val="bg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201432742 </a:t>
            </a:r>
            <a:r>
              <a:rPr lang="ko-KR" altLang="en-US" sz="2000" dirty="0" err="1">
                <a:solidFill>
                  <a:schemeClr val="bg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이규원</a:t>
            </a:r>
            <a:endParaRPr lang="ko-KR" altLang="en-US" sz="2000" dirty="0">
              <a:solidFill>
                <a:schemeClr val="bg1">
                  <a:lumMod val="75000"/>
                  <a:lumOff val="2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2DA90D1-9159-4E7C-B539-46C2156EDCD0}"/>
              </a:ext>
            </a:extLst>
          </p:cNvPr>
          <p:cNvSpPr/>
          <p:nvPr/>
        </p:nvSpPr>
        <p:spPr>
          <a:xfrm>
            <a:off x="1317960" y="977000"/>
            <a:ext cx="5398426" cy="28272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9885C77-23E3-49BE-8248-AAA7F40F8D1D}"/>
              </a:ext>
            </a:extLst>
          </p:cNvPr>
          <p:cNvSpPr txBox="1"/>
          <p:nvPr/>
        </p:nvSpPr>
        <p:spPr>
          <a:xfrm>
            <a:off x="291599" y="1453368"/>
            <a:ext cx="5548484" cy="1754326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AI</a:t>
            </a:r>
            <a:r>
              <a:rPr lang="ko-KR" altLang="en-US" sz="36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이미지 분류기술을 이용한 식물 종 맞춤</a:t>
            </a:r>
            <a:endParaRPr lang="en-US" altLang="ko-KR" sz="36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ko-KR" altLang="en-US" sz="36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자동관리 스마트 화단 개발</a:t>
            </a:r>
            <a:endParaRPr lang="en-US" altLang="ko-KR" sz="36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192392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AB34E44-C564-A40F-7B3E-31BF0E691468}"/>
              </a:ext>
            </a:extLst>
          </p:cNvPr>
          <p:cNvSpPr/>
          <p:nvPr/>
        </p:nvSpPr>
        <p:spPr>
          <a:xfrm>
            <a:off x="2590527" y="1230928"/>
            <a:ext cx="6998676" cy="5424849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9EEE5363-4135-E639-47E0-B2089B2FA002}"/>
              </a:ext>
            </a:extLst>
          </p:cNvPr>
          <p:cNvSpPr/>
          <p:nvPr/>
        </p:nvSpPr>
        <p:spPr>
          <a:xfrm>
            <a:off x="10393647" y="2670570"/>
            <a:ext cx="1566856" cy="1566856"/>
          </a:xfrm>
          <a:prstGeom prst="ellipse">
            <a:avLst/>
          </a:prstGeom>
          <a:noFill/>
          <a:ln w="88900"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8F2AAEA-1E1E-9BF9-A4F0-E3D51CC48951}"/>
              </a:ext>
            </a:extLst>
          </p:cNvPr>
          <p:cNvSpPr txBox="1"/>
          <p:nvPr/>
        </p:nvSpPr>
        <p:spPr>
          <a:xfrm>
            <a:off x="10716312" y="3482470"/>
            <a:ext cx="94655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관리자</a:t>
            </a:r>
            <a:endParaRPr lang="en-US" altLang="ko-KR" sz="1600" b="1" dirty="0">
              <a:solidFill>
                <a:schemeClr val="bg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ctr"/>
            <a:r>
              <a:rPr lang="en-US" altLang="ko-KR" sz="1400" dirty="0">
                <a:solidFill>
                  <a:schemeClr val="bg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Web</a:t>
            </a:r>
            <a:endParaRPr lang="ko-KR" altLang="en-US" sz="1400" dirty="0">
              <a:solidFill>
                <a:schemeClr val="bg1">
                  <a:lumMod val="75000"/>
                  <a:lumOff val="2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64FAE361-56C7-5CAF-78DF-A7DA941E09C2}"/>
              </a:ext>
            </a:extLst>
          </p:cNvPr>
          <p:cNvSpPr/>
          <p:nvPr/>
        </p:nvSpPr>
        <p:spPr>
          <a:xfrm>
            <a:off x="227477" y="2645572"/>
            <a:ext cx="1566856" cy="1566856"/>
          </a:xfrm>
          <a:prstGeom prst="ellipse">
            <a:avLst/>
          </a:prstGeom>
          <a:noFill/>
          <a:ln w="88900">
            <a:solidFill>
              <a:srgbClr val="AFC5B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DCB2543-8973-BA97-C254-15FF45A46675}"/>
              </a:ext>
            </a:extLst>
          </p:cNvPr>
          <p:cNvSpPr txBox="1"/>
          <p:nvPr/>
        </p:nvSpPr>
        <p:spPr>
          <a:xfrm>
            <a:off x="369748" y="3403622"/>
            <a:ext cx="12995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사용자</a:t>
            </a:r>
            <a:endParaRPr lang="en-US" altLang="ko-KR" sz="1600" b="1" dirty="0">
              <a:solidFill>
                <a:schemeClr val="bg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ctr"/>
            <a:r>
              <a:rPr lang="en-US" altLang="ko-KR" sz="1200" dirty="0">
                <a:solidFill>
                  <a:schemeClr val="bg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App</a:t>
            </a:r>
            <a:r>
              <a:rPr lang="ko-KR" altLang="en-US" sz="1200" dirty="0">
                <a:solidFill>
                  <a:schemeClr val="bg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1200" dirty="0">
                <a:solidFill>
                  <a:schemeClr val="bg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/</a:t>
            </a:r>
            <a:r>
              <a:rPr lang="ko-KR" altLang="en-US" sz="1200" dirty="0">
                <a:solidFill>
                  <a:schemeClr val="bg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1200" dirty="0">
                <a:solidFill>
                  <a:schemeClr val="bg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Device</a:t>
            </a:r>
            <a:endParaRPr lang="ko-KR" altLang="en-US" sz="1200" dirty="0">
              <a:solidFill>
                <a:schemeClr val="bg1">
                  <a:lumMod val="75000"/>
                  <a:lumOff val="2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36" name="그림 35" descr="블랙, 어둠이(가) 표시된 사진&#10;&#10;자동 생성된 설명">
            <a:extLst>
              <a:ext uri="{FF2B5EF4-FFF2-40B4-BE49-F238E27FC236}">
                <a16:creationId xmlns:a16="http://schemas.microsoft.com/office/drawing/2014/main" id="{8D9017B7-4D55-AED2-1CCE-E9C7C4C4F1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125" y="2906499"/>
            <a:ext cx="441861" cy="441861"/>
          </a:xfrm>
          <a:prstGeom prst="rect">
            <a:avLst/>
          </a:prstGeom>
        </p:spPr>
      </p:pic>
      <p:pic>
        <p:nvPicPr>
          <p:cNvPr id="39" name="그림 38" descr="블랙, 어둠이(가) 표시된 사진&#10;&#10;자동 생성된 설명">
            <a:extLst>
              <a:ext uri="{FF2B5EF4-FFF2-40B4-BE49-F238E27FC236}">
                <a16:creationId xmlns:a16="http://schemas.microsoft.com/office/drawing/2014/main" id="{05DD7157-E8E4-8202-8FF6-3E1AF353DC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653" y="2912007"/>
            <a:ext cx="466435" cy="466435"/>
          </a:xfrm>
          <a:prstGeom prst="rect">
            <a:avLst/>
          </a:prstGeom>
        </p:spPr>
      </p:pic>
      <p:pic>
        <p:nvPicPr>
          <p:cNvPr id="42" name="그림 41" descr="블랙, 어둠이(가) 표시된 사진&#10;&#10;자동 생성된 설명">
            <a:extLst>
              <a:ext uri="{FF2B5EF4-FFF2-40B4-BE49-F238E27FC236}">
                <a16:creationId xmlns:a16="http://schemas.microsoft.com/office/drawing/2014/main" id="{A09F38DD-81A2-EB23-9F0B-B70B83D611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2800" y="2847056"/>
            <a:ext cx="646332" cy="646332"/>
          </a:xfrm>
          <a:prstGeom prst="rect">
            <a:avLst/>
          </a:prstGeom>
        </p:spPr>
      </p:pic>
      <p:sp>
        <p:nvSpPr>
          <p:cNvPr id="100" name="TextBox 99">
            <a:extLst>
              <a:ext uri="{FF2B5EF4-FFF2-40B4-BE49-F238E27FC236}">
                <a16:creationId xmlns:a16="http://schemas.microsoft.com/office/drawing/2014/main" id="{8774E408-4B0E-DF8F-88AA-25B6DE8F2F1F}"/>
              </a:ext>
            </a:extLst>
          </p:cNvPr>
          <p:cNvSpPr txBox="1"/>
          <p:nvPr/>
        </p:nvSpPr>
        <p:spPr>
          <a:xfrm>
            <a:off x="2884675" y="1099367"/>
            <a:ext cx="6400001" cy="338554"/>
          </a:xfrm>
          <a:prstGeom prst="rect">
            <a:avLst/>
          </a:prstGeom>
          <a:solidFill>
            <a:schemeClr val="tx1"/>
          </a:solidFill>
          <a:ln>
            <a:solidFill>
              <a:schemeClr val="bg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AI </a:t>
            </a:r>
            <a:r>
              <a:rPr lang="ko-KR" altLang="en-US" sz="1600" b="1" dirty="0">
                <a:solidFill>
                  <a:schemeClr val="bg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이미지 분류 기술을 이용한 식물 종 맞춤 자동관리 스마트 화단 서비스</a:t>
            </a:r>
            <a:endParaRPr lang="en-US" altLang="ko-KR" sz="1600" b="1" dirty="0">
              <a:solidFill>
                <a:schemeClr val="bg1">
                  <a:lumMod val="75000"/>
                  <a:lumOff val="2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DA12906E-7F3F-0458-3D55-06751F844507}"/>
              </a:ext>
            </a:extLst>
          </p:cNvPr>
          <p:cNvSpPr txBox="1"/>
          <p:nvPr/>
        </p:nvSpPr>
        <p:spPr>
          <a:xfrm>
            <a:off x="273772" y="247151"/>
            <a:ext cx="800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02</a:t>
            </a:r>
            <a:endParaRPr lang="ko-KR" altLang="en-US" sz="3600" dirty="0">
              <a:solidFill>
                <a:schemeClr val="bg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C9ECE309-C7D0-C2C9-1756-21864569A305}"/>
              </a:ext>
            </a:extLst>
          </p:cNvPr>
          <p:cNvSpPr txBox="1"/>
          <p:nvPr/>
        </p:nvSpPr>
        <p:spPr>
          <a:xfrm>
            <a:off x="961580" y="312613"/>
            <a:ext cx="62954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프로젝트 개발 내용</a:t>
            </a:r>
            <a:r>
              <a:rPr lang="ko-KR" altLang="en-US" dirty="0">
                <a:solidFill>
                  <a:schemeClr val="tx1">
                    <a:lumMod val="6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dirty="0">
                <a:solidFill>
                  <a:schemeClr val="tx1">
                    <a:lumMod val="6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–</a:t>
            </a:r>
            <a:r>
              <a:rPr lang="ko-KR" altLang="en-US" dirty="0">
                <a:solidFill>
                  <a:schemeClr val="tx1">
                    <a:lumMod val="6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시스템 구성</a:t>
            </a:r>
            <a:endParaRPr lang="ko-KR" altLang="en-US" sz="2800" dirty="0">
              <a:solidFill>
                <a:schemeClr val="tx1">
                  <a:lumMod val="6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0C030E2-4FC3-6810-5CF1-70885CB24E66}"/>
              </a:ext>
            </a:extLst>
          </p:cNvPr>
          <p:cNvSpPr/>
          <p:nvPr/>
        </p:nvSpPr>
        <p:spPr>
          <a:xfrm>
            <a:off x="3047898" y="1826739"/>
            <a:ext cx="2760064" cy="1471885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43AE8D5-FEF7-9AF4-A1D2-6F25460F7D66}"/>
              </a:ext>
            </a:extLst>
          </p:cNvPr>
          <p:cNvSpPr txBox="1"/>
          <p:nvPr/>
        </p:nvSpPr>
        <p:spPr>
          <a:xfrm>
            <a:off x="3171019" y="1670712"/>
            <a:ext cx="1449933" cy="33855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회원 관리 기능</a:t>
            </a:r>
            <a:endParaRPr lang="en-US" altLang="ko-KR" sz="16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929810A-1F19-8AD9-E886-BB886ACFB06B}"/>
              </a:ext>
            </a:extLst>
          </p:cNvPr>
          <p:cNvSpPr/>
          <p:nvPr/>
        </p:nvSpPr>
        <p:spPr>
          <a:xfrm>
            <a:off x="6318039" y="1811252"/>
            <a:ext cx="2812770" cy="1471885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7E9871-60CD-9B73-BBF7-139C6BC6446C}"/>
              </a:ext>
            </a:extLst>
          </p:cNvPr>
          <p:cNvSpPr txBox="1"/>
          <p:nvPr/>
        </p:nvSpPr>
        <p:spPr>
          <a:xfrm>
            <a:off x="6441161" y="1655225"/>
            <a:ext cx="1832402" cy="33855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디바이스 관리 기능</a:t>
            </a:r>
            <a:endParaRPr lang="en-US" altLang="ko-KR" sz="16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FCE7648-4354-30AD-D294-949574B681C1}"/>
              </a:ext>
            </a:extLst>
          </p:cNvPr>
          <p:cNvSpPr/>
          <p:nvPr/>
        </p:nvSpPr>
        <p:spPr>
          <a:xfrm>
            <a:off x="3047898" y="3687442"/>
            <a:ext cx="2812770" cy="1471885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D33F404-CF4E-A1DC-0AC1-D5F629FDB65C}"/>
              </a:ext>
            </a:extLst>
          </p:cNvPr>
          <p:cNvSpPr txBox="1"/>
          <p:nvPr/>
        </p:nvSpPr>
        <p:spPr>
          <a:xfrm>
            <a:off x="3171019" y="3531415"/>
            <a:ext cx="1672170" cy="33855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식물 </a:t>
            </a:r>
            <a:r>
              <a:rPr lang="en-US" altLang="ko-KR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AI</a:t>
            </a:r>
            <a:r>
              <a:rPr lang="ko-KR" altLang="en-US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분류 기능</a:t>
            </a:r>
            <a:endParaRPr lang="en-US" altLang="ko-KR" sz="16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74BC5AA-3968-7620-1FBB-07AD01954EA8}"/>
              </a:ext>
            </a:extLst>
          </p:cNvPr>
          <p:cNvSpPr/>
          <p:nvPr/>
        </p:nvSpPr>
        <p:spPr>
          <a:xfrm>
            <a:off x="6334677" y="3687442"/>
            <a:ext cx="2812770" cy="1471885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890330-836B-4F5A-94C7-BFEDFA7EE36C}"/>
              </a:ext>
            </a:extLst>
          </p:cNvPr>
          <p:cNvSpPr txBox="1"/>
          <p:nvPr/>
        </p:nvSpPr>
        <p:spPr>
          <a:xfrm>
            <a:off x="6457798" y="3531415"/>
            <a:ext cx="1639917" cy="33855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식물별</a:t>
            </a:r>
            <a:r>
              <a:rPr lang="ko-KR" altLang="en-US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 관리 기능</a:t>
            </a:r>
            <a:endParaRPr lang="en-US" altLang="ko-KR" sz="16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E178013-0678-61A4-A007-4916A723F8E9}"/>
              </a:ext>
            </a:extLst>
          </p:cNvPr>
          <p:cNvSpPr txBox="1"/>
          <p:nvPr/>
        </p:nvSpPr>
        <p:spPr>
          <a:xfrm>
            <a:off x="3246733" y="2207658"/>
            <a:ext cx="920822" cy="307777"/>
          </a:xfrm>
          <a:prstGeom prst="rect">
            <a:avLst/>
          </a:prstGeom>
          <a:solidFill>
            <a:schemeClr val="tx1"/>
          </a:solidFill>
          <a:ln>
            <a:solidFill>
              <a:schemeClr val="bg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회원 가입</a:t>
            </a:r>
            <a:endParaRPr lang="en-US" altLang="ko-KR" sz="1400" dirty="0">
              <a:solidFill>
                <a:schemeClr val="bg1">
                  <a:lumMod val="75000"/>
                  <a:lumOff val="2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469D9FB-B1D8-0897-0CE4-AF43BA4F01E7}"/>
              </a:ext>
            </a:extLst>
          </p:cNvPr>
          <p:cNvSpPr txBox="1"/>
          <p:nvPr/>
        </p:nvSpPr>
        <p:spPr>
          <a:xfrm>
            <a:off x="4401529" y="2207658"/>
            <a:ext cx="1304680" cy="307777"/>
          </a:xfrm>
          <a:prstGeom prst="rect">
            <a:avLst/>
          </a:prstGeom>
          <a:solidFill>
            <a:schemeClr val="tx1"/>
          </a:solidFill>
          <a:ln>
            <a:solidFill>
              <a:schemeClr val="bg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회원 정보 변경</a:t>
            </a:r>
            <a:endParaRPr lang="en-US" altLang="ko-KR" sz="1400" dirty="0">
              <a:solidFill>
                <a:schemeClr val="bg1">
                  <a:lumMod val="75000"/>
                  <a:lumOff val="2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072058C-88F9-FCAA-CA6E-92D51DDB0059}"/>
              </a:ext>
            </a:extLst>
          </p:cNvPr>
          <p:cNvSpPr txBox="1"/>
          <p:nvPr/>
        </p:nvSpPr>
        <p:spPr>
          <a:xfrm>
            <a:off x="3246733" y="2694381"/>
            <a:ext cx="920822" cy="307777"/>
          </a:xfrm>
          <a:prstGeom prst="rect">
            <a:avLst/>
          </a:prstGeom>
          <a:solidFill>
            <a:schemeClr val="tx1"/>
          </a:solidFill>
          <a:ln>
            <a:solidFill>
              <a:schemeClr val="bg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로그인</a:t>
            </a:r>
            <a:endParaRPr lang="en-US" altLang="ko-KR" sz="1400" dirty="0">
              <a:solidFill>
                <a:schemeClr val="bg1">
                  <a:lumMod val="75000"/>
                  <a:lumOff val="2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C9C9365-AE44-F22E-BBD0-F131ADF3FAC1}"/>
              </a:ext>
            </a:extLst>
          </p:cNvPr>
          <p:cNvSpPr txBox="1"/>
          <p:nvPr/>
        </p:nvSpPr>
        <p:spPr>
          <a:xfrm>
            <a:off x="4401529" y="2674188"/>
            <a:ext cx="1238034" cy="307777"/>
          </a:xfrm>
          <a:prstGeom prst="rect">
            <a:avLst/>
          </a:prstGeom>
          <a:solidFill>
            <a:schemeClr val="tx1"/>
          </a:solidFill>
          <a:ln>
            <a:solidFill>
              <a:schemeClr val="bg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ID</a:t>
            </a:r>
            <a:r>
              <a:rPr lang="ko-KR" altLang="en-US" sz="1400" dirty="0">
                <a:solidFill>
                  <a:schemeClr val="bg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1400" dirty="0">
                <a:solidFill>
                  <a:schemeClr val="bg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/</a:t>
            </a:r>
            <a:r>
              <a:rPr lang="ko-KR" altLang="en-US" sz="1400" dirty="0">
                <a:solidFill>
                  <a:schemeClr val="bg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암호 찾기</a:t>
            </a:r>
            <a:endParaRPr lang="en-US" altLang="ko-KR" sz="1400" dirty="0">
              <a:solidFill>
                <a:schemeClr val="bg1">
                  <a:lumMod val="75000"/>
                  <a:lumOff val="2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7D71DAF-5F97-44B5-3A61-5D970F331BA9}"/>
              </a:ext>
            </a:extLst>
          </p:cNvPr>
          <p:cNvSpPr txBox="1"/>
          <p:nvPr/>
        </p:nvSpPr>
        <p:spPr>
          <a:xfrm>
            <a:off x="6477638" y="2183847"/>
            <a:ext cx="1154796" cy="307777"/>
          </a:xfrm>
          <a:prstGeom prst="rect">
            <a:avLst/>
          </a:prstGeom>
          <a:solidFill>
            <a:schemeClr val="tx1"/>
          </a:solidFill>
          <a:ln>
            <a:solidFill>
              <a:schemeClr val="bg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Device </a:t>
            </a:r>
            <a:r>
              <a:rPr lang="ko-KR" altLang="en-US" sz="1400" dirty="0">
                <a:solidFill>
                  <a:schemeClr val="bg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등록</a:t>
            </a:r>
            <a:endParaRPr lang="en-US" altLang="ko-KR" sz="1400" dirty="0">
              <a:solidFill>
                <a:schemeClr val="bg1">
                  <a:lumMod val="75000"/>
                  <a:lumOff val="2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C714A82-E75C-5B0D-559D-EC9978FA4A17}"/>
              </a:ext>
            </a:extLst>
          </p:cNvPr>
          <p:cNvSpPr txBox="1"/>
          <p:nvPr/>
        </p:nvSpPr>
        <p:spPr>
          <a:xfrm>
            <a:off x="7808920" y="2181260"/>
            <a:ext cx="1154795" cy="307777"/>
          </a:xfrm>
          <a:prstGeom prst="rect">
            <a:avLst/>
          </a:prstGeom>
          <a:solidFill>
            <a:schemeClr val="tx1"/>
          </a:solidFill>
          <a:ln>
            <a:solidFill>
              <a:schemeClr val="bg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Device </a:t>
            </a:r>
            <a:r>
              <a:rPr lang="ko-KR" altLang="en-US" sz="1400" dirty="0">
                <a:solidFill>
                  <a:schemeClr val="bg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삭제</a:t>
            </a:r>
            <a:endParaRPr lang="en-US" altLang="ko-KR" sz="1400" dirty="0">
              <a:solidFill>
                <a:schemeClr val="bg1">
                  <a:lumMod val="75000"/>
                  <a:lumOff val="2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BF237A7-08CC-0B0A-80EC-8A5698341F04}"/>
              </a:ext>
            </a:extLst>
          </p:cNvPr>
          <p:cNvSpPr txBox="1"/>
          <p:nvPr/>
        </p:nvSpPr>
        <p:spPr>
          <a:xfrm>
            <a:off x="6477637" y="2670570"/>
            <a:ext cx="1154795" cy="307777"/>
          </a:xfrm>
          <a:prstGeom prst="rect">
            <a:avLst/>
          </a:prstGeom>
          <a:solidFill>
            <a:schemeClr val="tx1"/>
          </a:solidFill>
          <a:ln>
            <a:solidFill>
              <a:schemeClr val="bg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Device </a:t>
            </a:r>
            <a:r>
              <a:rPr lang="ko-KR" altLang="en-US" sz="1400" dirty="0">
                <a:solidFill>
                  <a:schemeClr val="bg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조회</a:t>
            </a:r>
            <a:endParaRPr lang="en-US" altLang="ko-KR" sz="1400" dirty="0">
              <a:solidFill>
                <a:schemeClr val="bg1">
                  <a:lumMod val="75000"/>
                  <a:lumOff val="2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1A4861-9080-CFE3-E1C4-E98865F23FD2}"/>
              </a:ext>
            </a:extLst>
          </p:cNvPr>
          <p:cNvSpPr txBox="1"/>
          <p:nvPr/>
        </p:nvSpPr>
        <p:spPr>
          <a:xfrm>
            <a:off x="7814431" y="2675703"/>
            <a:ext cx="1154795" cy="307777"/>
          </a:xfrm>
          <a:prstGeom prst="rect">
            <a:avLst/>
          </a:prstGeom>
          <a:solidFill>
            <a:schemeClr val="tx1"/>
          </a:solidFill>
          <a:ln>
            <a:solidFill>
              <a:schemeClr val="bg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Device </a:t>
            </a:r>
            <a:r>
              <a:rPr lang="ko-KR" altLang="en-US" sz="1400" dirty="0">
                <a:solidFill>
                  <a:schemeClr val="bg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제어</a:t>
            </a:r>
            <a:endParaRPr lang="en-US" altLang="ko-KR" sz="1400" dirty="0">
              <a:solidFill>
                <a:schemeClr val="bg1">
                  <a:lumMod val="75000"/>
                  <a:lumOff val="2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ADA3683-AB27-FE02-6C0E-A57A35745499}"/>
              </a:ext>
            </a:extLst>
          </p:cNvPr>
          <p:cNvSpPr/>
          <p:nvPr/>
        </p:nvSpPr>
        <p:spPr>
          <a:xfrm>
            <a:off x="3047898" y="5761526"/>
            <a:ext cx="6099549" cy="718408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5F1FB3A-4819-F449-49C2-055C9BD259D6}"/>
              </a:ext>
            </a:extLst>
          </p:cNvPr>
          <p:cNvSpPr txBox="1"/>
          <p:nvPr/>
        </p:nvSpPr>
        <p:spPr>
          <a:xfrm>
            <a:off x="3171020" y="5605499"/>
            <a:ext cx="1449933" cy="33855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데이터베이스</a:t>
            </a:r>
            <a:endParaRPr lang="en-US" altLang="ko-KR" sz="16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00DF67A-8CA3-8704-ADDF-00587CFC51CD}"/>
              </a:ext>
            </a:extLst>
          </p:cNvPr>
          <p:cNvSpPr txBox="1"/>
          <p:nvPr/>
        </p:nvSpPr>
        <p:spPr>
          <a:xfrm>
            <a:off x="3246733" y="4102760"/>
            <a:ext cx="1154796" cy="307777"/>
          </a:xfrm>
          <a:prstGeom prst="rect">
            <a:avLst/>
          </a:prstGeom>
          <a:solidFill>
            <a:schemeClr val="tx1"/>
          </a:solidFill>
          <a:ln>
            <a:solidFill>
              <a:schemeClr val="bg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식물 종 분류</a:t>
            </a:r>
            <a:endParaRPr lang="en-US" altLang="ko-KR" sz="1400" dirty="0">
              <a:solidFill>
                <a:schemeClr val="bg1">
                  <a:lumMod val="75000"/>
                  <a:lumOff val="2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B88D3F1-0D82-C272-C1EF-3623157CEF92}"/>
              </a:ext>
            </a:extLst>
          </p:cNvPr>
          <p:cNvSpPr txBox="1"/>
          <p:nvPr/>
        </p:nvSpPr>
        <p:spPr>
          <a:xfrm>
            <a:off x="4489449" y="4102760"/>
            <a:ext cx="1216760" cy="307777"/>
          </a:xfrm>
          <a:prstGeom prst="rect">
            <a:avLst/>
          </a:prstGeom>
          <a:solidFill>
            <a:schemeClr val="tx1"/>
          </a:solidFill>
          <a:ln>
            <a:solidFill>
              <a:schemeClr val="bg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확인 및 기록</a:t>
            </a:r>
            <a:endParaRPr lang="en-US" altLang="ko-KR" sz="1400" dirty="0">
              <a:solidFill>
                <a:schemeClr val="bg1">
                  <a:lumMod val="75000"/>
                  <a:lumOff val="2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6B68082-A46C-231A-942E-1E0D9E6A5528}"/>
              </a:ext>
            </a:extLst>
          </p:cNvPr>
          <p:cNvSpPr txBox="1"/>
          <p:nvPr/>
        </p:nvSpPr>
        <p:spPr>
          <a:xfrm>
            <a:off x="3400149" y="4533314"/>
            <a:ext cx="2098990" cy="307777"/>
          </a:xfrm>
          <a:prstGeom prst="rect">
            <a:avLst/>
          </a:prstGeom>
          <a:solidFill>
            <a:schemeClr val="tx1"/>
          </a:solidFill>
          <a:ln>
            <a:solidFill>
              <a:schemeClr val="bg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종 추가 학습</a:t>
            </a:r>
            <a:endParaRPr lang="en-US" altLang="ko-KR" sz="1400" dirty="0">
              <a:solidFill>
                <a:schemeClr val="bg1">
                  <a:lumMod val="75000"/>
                  <a:lumOff val="2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4F99048-0BEC-BE7C-4A6F-9169BF57A80C}"/>
              </a:ext>
            </a:extLst>
          </p:cNvPr>
          <p:cNvSpPr txBox="1"/>
          <p:nvPr/>
        </p:nvSpPr>
        <p:spPr>
          <a:xfrm>
            <a:off x="6487952" y="4102760"/>
            <a:ext cx="1154796" cy="307777"/>
          </a:xfrm>
          <a:prstGeom prst="rect">
            <a:avLst/>
          </a:prstGeom>
          <a:solidFill>
            <a:schemeClr val="tx1"/>
          </a:solidFill>
          <a:ln>
            <a:solidFill>
              <a:schemeClr val="bg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식물 정보</a:t>
            </a:r>
            <a:endParaRPr lang="en-US" altLang="ko-KR" sz="1400" dirty="0">
              <a:solidFill>
                <a:schemeClr val="bg1">
                  <a:lumMod val="75000"/>
                  <a:lumOff val="2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C87F49C-8104-E193-ABC2-B0A29499377D}"/>
              </a:ext>
            </a:extLst>
          </p:cNvPr>
          <p:cNvSpPr txBox="1"/>
          <p:nvPr/>
        </p:nvSpPr>
        <p:spPr>
          <a:xfrm>
            <a:off x="7808920" y="4102760"/>
            <a:ext cx="1154796" cy="307777"/>
          </a:xfrm>
          <a:prstGeom prst="rect">
            <a:avLst/>
          </a:prstGeom>
          <a:solidFill>
            <a:schemeClr val="tx1"/>
          </a:solidFill>
          <a:ln>
            <a:solidFill>
              <a:schemeClr val="bg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광량 조절</a:t>
            </a:r>
            <a:endParaRPr lang="en-US" altLang="ko-KR" sz="1400" dirty="0">
              <a:solidFill>
                <a:schemeClr val="bg1">
                  <a:lumMod val="75000"/>
                  <a:lumOff val="2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691B18D-C21D-E53A-D6E2-3BD7C01FA003}"/>
              </a:ext>
            </a:extLst>
          </p:cNvPr>
          <p:cNvSpPr txBox="1"/>
          <p:nvPr/>
        </p:nvSpPr>
        <p:spPr>
          <a:xfrm>
            <a:off x="6702912" y="4533314"/>
            <a:ext cx="2098990" cy="307777"/>
          </a:xfrm>
          <a:prstGeom prst="rect">
            <a:avLst/>
          </a:prstGeom>
          <a:solidFill>
            <a:schemeClr val="tx1"/>
          </a:solidFill>
          <a:ln>
            <a:solidFill>
              <a:schemeClr val="bg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err="1">
                <a:solidFill>
                  <a:schemeClr val="bg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급수량</a:t>
            </a:r>
            <a:r>
              <a:rPr lang="ko-KR" altLang="en-US" sz="1400" dirty="0">
                <a:solidFill>
                  <a:schemeClr val="bg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및 빈도 조절</a:t>
            </a:r>
            <a:endParaRPr lang="en-US" altLang="ko-KR" sz="1400" dirty="0">
              <a:solidFill>
                <a:schemeClr val="bg1">
                  <a:lumMod val="75000"/>
                  <a:lumOff val="2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C1D784F-B6B8-D5DB-D1A2-8044A8BE9631}"/>
              </a:ext>
            </a:extLst>
          </p:cNvPr>
          <p:cNvSpPr txBox="1"/>
          <p:nvPr/>
        </p:nvSpPr>
        <p:spPr>
          <a:xfrm>
            <a:off x="3369998" y="6038302"/>
            <a:ext cx="1154796" cy="307777"/>
          </a:xfrm>
          <a:prstGeom prst="rect">
            <a:avLst/>
          </a:prstGeom>
          <a:solidFill>
            <a:schemeClr val="tx1"/>
          </a:solidFill>
          <a:ln>
            <a:solidFill>
              <a:schemeClr val="bg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회원 정보</a:t>
            </a:r>
            <a:endParaRPr lang="en-US" altLang="ko-KR" sz="1400" dirty="0">
              <a:solidFill>
                <a:schemeClr val="bg1">
                  <a:lumMod val="75000"/>
                  <a:lumOff val="2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D0CBD9A-CFD9-92A0-E7FE-B03D6843C464}"/>
              </a:ext>
            </a:extLst>
          </p:cNvPr>
          <p:cNvSpPr txBox="1"/>
          <p:nvPr/>
        </p:nvSpPr>
        <p:spPr>
          <a:xfrm>
            <a:off x="4701280" y="6035715"/>
            <a:ext cx="1154795" cy="307777"/>
          </a:xfrm>
          <a:prstGeom prst="rect">
            <a:avLst/>
          </a:prstGeom>
          <a:solidFill>
            <a:schemeClr val="tx1"/>
          </a:solidFill>
          <a:ln>
            <a:solidFill>
              <a:schemeClr val="bg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기기 정보</a:t>
            </a:r>
            <a:endParaRPr lang="en-US" altLang="ko-KR" sz="1400" dirty="0">
              <a:solidFill>
                <a:schemeClr val="bg1">
                  <a:lumMod val="75000"/>
                  <a:lumOff val="2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EC22A45-7567-91CA-8258-B72658F56B4C}"/>
              </a:ext>
            </a:extLst>
          </p:cNvPr>
          <p:cNvSpPr txBox="1"/>
          <p:nvPr/>
        </p:nvSpPr>
        <p:spPr>
          <a:xfrm>
            <a:off x="6106991" y="6038302"/>
            <a:ext cx="1154796" cy="307777"/>
          </a:xfrm>
          <a:prstGeom prst="rect">
            <a:avLst/>
          </a:prstGeom>
          <a:solidFill>
            <a:schemeClr val="tx1"/>
          </a:solidFill>
          <a:ln>
            <a:solidFill>
              <a:schemeClr val="bg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식물 정보</a:t>
            </a:r>
            <a:endParaRPr lang="en-US" altLang="ko-KR" sz="1400" dirty="0">
              <a:solidFill>
                <a:schemeClr val="bg1">
                  <a:lumMod val="75000"/>
                  <a:lumOff val="2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0DAE815-33BE-32FD-D117-7D7E403CE468}"/>
              </a:ext>
            </a:extLst>
          </p:cNvPr>
          <p:cNvSpPr txBox="1"/>
          <p:nvPr/>
        </p:nvSpPr>
        <p:spPr>
          <a:xfrm>
            <a:off x="7438273" y="6035715"/>
            <a:ext cx="1405711" cy="307777"/>
          </a:xfrm>
          <a:prstGeom prst="rect">
            <a:avLst/>
          </a:prstGeom>
          <a:solidFill>
            <a:schemeClr val="tx1"/>
          </a:solidFill>
          <a:ln>
            <a:solidFill>
              <a:schemeClr val="bg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디바이스 로그</a:t>
            </a:r>
            <a:endParaRPr lang="en-US" altLang="ko-KR" sz="1400" dirty="0">
              <a:solidFill>
                <a:schemeClr val="bg1">
                  <a:lumMod val="75000"/>
                  <a:lumOff val="2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50" name="오른쪽 화살표[R] 49">
            <a:extLst>
              <a:ext uri="{FF2B5EF4-FFF2-40B4-BE49-F238E27FC236}">
                <a16:creationId xmlns:a16="http://schemas.microsoft.com/office/drawing/2014/main" id="{38CC4BBF-98E5-B733-82E3-A8C51430CEE9}"/>
              </a:ext>
            </a:extLst>
          </p:cNvPr>
          <p:cNvSpPr/>
          <p:nvPr/>
        </p:nvSpPr>
        <p:spPr>
          <a:xfrm>
            <a:off x="2054918" y="2895604"/>
            <a:ext cx="405856" cy="371286"/>
          </a:xfrm>
          <a:prstGeom prst="rightArrow">
            <a:avLst/>
          </a:prstGeom>
          <a:solidFill>
            <a:schemeClr val="tx1"/>
          </a:solidFill>
          <a:ln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1" name="오른쪽 화살표[R] 50">
            <a:extLst>
              <a:ext uri="{FF2B5EF4-FFF2-40B4-BE49-F238E27FC236}">
                <a16:creationId xmlns:a16="http://schemas.microsoft.com/office/drawing/2014/main" id="{E7232553-9A85-BBBC-424E-A7283784574E}"/>
              </a:ext>
            </a:extLst>
          </p:cNvPr>
          <p:cNvSpPr/>
          <p:nvPr/>
        </p:nvSpPr>
        <p:spPr>
          <a:xfrm>
            <a:off x="9788497" y="2934379"/>
            <a:ext cx="405856" cy="371286"/>
          </a:xfrm>
          <a:prstGeom prst="rightArrow">
            <a:avLst/>
          </a:prstGeom>
          <a:solidFill>
            <a:schemeClr val="tx1"/>
          </a:solidFill>
          <a:ln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3" name="오른쪽 화살표[R] 52">
            <a:extLst>
              <a:ext uri="{FF2B5EF4-FFF2-40B4-BE49-F238E27FC236}">
                <a16:creationId xmlns:a16="http://schemas.microsoft.com/office/drawing/2014/main" id="{91DC0A7A-1CAF-FCB2-81AA-E3AE643AED66}"/>
              </a:ext>
            </a:extLst>
          </p:cNvPr>
          <p:cNvSpPr/>
          <p:nvPr/>
        </p:nvSpPr>
        <p:spPr>
          <a:xfrm flipH="1">
            <a:off x="1989381" y="3687513"/>
            <a:ext cx="401852" cy="371286"/>
          </a:xfrm>
          <a:prstGeom prst="rightArrow">
            <a:avLst/>
          </a:prstGeom>
          <a:solidFill>
            <a:schemeClr val="tx1"/>
          </a:solidFill>
          <a:ln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4" name="오른쪽 화살표[R] 53">
            <a:extLst>
              <a:ext uri="{FF2B5EF4-FFF2-40B4-BE49-F238E27FC236}">
                <a16:creationId xmlns:a16="http://schemas.microsoft.com/office/drawing/2014/main" id="{8502BCFB-1B53-B746-6B77-71652A799329}"/>
              </a:ext>
            </a:extLst>
          </p:cNvPr>
          <p:cNvSpPr/>
          <p:nvPr/>
        </p:nvSpPr>
        <p:spPr>
          <a:xfrm flipH="1">
            <a:off x="9790499" y="3687513"/>
            <a:ext cx="401852" cy="371286"/>
          </a:xfrm>
          <a:prstGeom prst="rightArrow">
            <a:avLst/>
          </a:prstGeom>
          <a:solidFill>
            <a:schemeClr val="tx1"/>
          </a:solidFill>
          <a:ln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5" name="오른쪽 화살표[R] 54">
            <a:extLst>
              <a:ext uri="{FF2B5EF4-FFF2-40B4-BE49-F238E27FC236}">
                <a16:creationId xmlns:a16="http://schemas.microsoft.com/office/drawing/2014/main" id="{DFF78DF0-2B33-E0C5-BF40-43FDE6BF4B17}"/>
              </a:ext>
            </a:extLst>
          </p:cNvPr>
          <p:cNvSpPr/>
          <p:nvPr/>
        </p:nvSpPr>
        <p:spPr>
          <a:xfrm rot="16200000">
            <a:off x="5437460" y="5297380"/>
            <a:ext cx="338554" cy="371286"/>
          </a:xfrm>
          <a:prstGeom prst="rightArrow">
            <a:avLst/>
          </a:prstGeom>
          <a:solidFill>
            <a:schemeClr val="tx1"/>
          </a:solidFill>
          <a:ln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7" name="오른쪽 화살표[R] 56">
            <a:extLst>
              <a:ext uri="{FF2B5EF4-FFF2-40B4-BE49-F238E27FC236}">
                <a16:creationId xmlns:a16="http://schemas.microsoft.com/office/drawing/2014/main" id="{771F916B-6173-251E-9066-E50711EFF052}"/>
              </a:ext>
            </a:extLst>
          </p:cNvPr>
          <p:cNvSpPr/>
          <p:nvPr/>
        </p:nvSpPr>
        <p:spPr>
          <a:xfrm rot="5400000">
            <a:off x="6476262" y="5330561"/>
            <a:ext cx="338554" cy="371286"/>
          </a:xfrm>
          <a:prstGeom prst="rightArrow">
            <a:avLst/>
          </a:prstGeom>
          <a:solidFill>
            <a:schemeClr val="tx1"/>
          </a:solidFill>
          <a:ln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7E422C-E4B3-F0B7-BC12-597A0E2DADE5}"/>
              </a:ext>
            </a:extLst>
          </p:cNvPr>
          <p:cNvSpPr txBox="1"/>
          <p:nvPr/>
        </p:nvSpPr>
        <p:spPr>
          <a:xfrm>
            <a:off x="11677409" y="6350172"/>
            <a:ext cx="5145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50000"/>
                    <a:lumOff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09</a:t>
            </a:r>
            <a:endParaRPr lang="ko-KR" altLang="en-US" sz="1600" dirty="0">
              <a:solidFill>
                <a:schemeClr val="bg1">
                  <a:lumMod val="50000"/>
                  <a:lumOff val="50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734090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그룹 65">
            <a:extLst>
              <a:ext uri="{FF2B5EF4-FFF2-40B4-BE49-F238E27FC236}">
                <a16:creationId xmlns:a16="http://schemas.microsoft.com/office/drawing/2014/main" id="{B40A0871-6C02-38C9-1C84-41B48BA4C7D0}"/>
              </a:ext>
            </a:extLst>
          </p:cNvPr>
          <p:cNvGrpSpPr/>
          <p:nvPr/>
        </p:nvGrpSpPr>
        <p:grpSpPr>
          <a:xfrm>
            <a:off x="9405388" y="541784"/>
            <a:ext cx="3091259" cy="1629648"/>
            <a:chOff x="9617781" y="2585762"/>
            <a:chExt cx="3091259" cy="1629648"/>
          </a:xfrm>
        </p:grpSpPr>
        <p:sp>
          <p:nvSpPr>
            <p:cNvPr id="67" name="타원 66">
              <a:extLst>
                <a:ext uri="{FF2B5EF4-FFF2-40B4-BE49-F238E27FC236}">
                  <a16:creationId xmlns:a16="http://schemas.microsoft.com/office/drawing/2014/main" id="{BB89CDEB-68AA-5F65-D2F6-D9D25886E6C1}"/>
                </a:ext>
              </a:extLst>
            </p:cNvPr>
            <p:cNvSpPr/>
            <p:nvPr/>
          </p:nvSpPr>
          <p:spPr>
            <a:xfrm>
              <a:off x="10359057" y="2585762"/>
              <a:ext cx="1629648" cy="1629648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 w="1270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7F1FAFDF-EB98-B3AE-A1ED-5B2126E0FC96}"/>
                </a:ext>
              </a:extLst>
            </p:cNvPr>
            <p:cNvSpPr txBox="1"/>
            <p:nvPr/>
          </p:nvSpPr>
          <p:spPr>
            <a:xfrm>
              <a:off x="9617781" y="3540600"/>
              <a:ext cx="309125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Server</a:t>
              </a:r>
              <a:endParaRPr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pic>
          <p:nvPicPr>
            <p:cNvPr id="69" name="그림 68" descr="스크린샷, 블랙, 디자인이(가) 표시된 사진&#10;&#10;자동 생성된 설명">
              <a:extLst>
                <a:ext uri="{FF2B5EF4-FFF2-40B4-BE49-F238E27FC236}">
                  <a16:creationId xmlns:a16="http://schemas.microsoft.com/office/drawing/2014/main" id="{B35A5722-7E1A-C1AA-D563-5079A89AA8F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>
                    <a:alpha val="0"/>
                  </a:srgbClr>
                </a:clrFrom>
                <a:clrTo>
                  <a:srgbClr val="FFFFFF">
                    <a:alpha val="0"/>
                  </a:srgbClr>
                </a:clrTo>
              </a:clrChange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32254" y="2796634"/>
              <a:ext cx="882655" cy="882655"/>
            </a:xfrm>
            <a:prstGeom prst="rect">
              <a:avLst/>
            </a:prstGeom>
            <a:noFill/>
          </p:spPr>
        </p:pic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4AB34E44-C564-A40F-7B3E-31BF0E691468}"/>
              </a:ext>
            </a:extLst>
          </p:cNvPr>
          <p:cNvSpPr/>
          <p:nvPr/>
        </p:nvSpPr>
        <p:spPr>
          <a:xfrm>
            <a:off x="2590527" y="1527852"/>
            <a:ext cx="6998676" cy="3947746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64FAE361-56C7-5CAF-78DF-A7DA941E09C2}"/>
              </a:ext>
            </a:extLst>
          </p:cNvPr>
          <p:cNvSpPr/>
          <p:nvPr/>
        </p:nvSpPr>
        <p:spPr>
          <a:xfrm>
            <a:off x="227477" y="2722701"/>
            <a:ext cx="1566856" cy="1566856"/>
          </a:xfrm>
          <a:prstGeom prst="ellipse">
            <a:avLst/>
          </a:prstGeom>
          <a:noFill/>
          <a:ln w="88900">
            <a:solidFill>
              <a:srgbClr val="AFC5B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DCB2543-8973-BA97-C254-15FF45A46675}"/>
              </a:ext>
            </a:extLst>
          </p:cNvPr>
          <p:cNvSpPr txBox="1"/>
          <p:nvPr/>
        </p:nvSpPr>
        <p:spPr>
          <a:xfrm>
            <a:off x="369748" y="3480751"/>
            <a:ext cx="12995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사용자</a:t>
            </a:r>
            <a:endParaRPr lang="en-US" altLang="ko-KR" sz="1600" b="1" dirty="0">
              <a:solidFill>
                <a:schemeClr val="bg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ctr"/>
            <a:r>
              <a:rPr lang="en-US" altLang="ko-KR" sz="1200" dirty="0">
                <a:solidFill>
                  <a:schemeClr val="bg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App</a:t>
            </a:r>
            <a:endParaRPr lang="ko-KR" altLang="en-US" sz="1200" dirty="0">
              <a:solidFill>
                <a:schemeClr val="bg1">
                  <a:lumMod val="75000"/>
                  <a:lumOff val="2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39" name="그림 38" descr="블랙, 어둠이(가) 표시된 사진&#10;&#10;자동 생성된 설명">
            <a:extLst>
              <a:ext uri="{FF2B5EF4-FFF2-40B4-BE49-F238E27FC236}">
                <a16:creationId xmlns:a16="http://schemas.microsoft.com/office/drawing/2014/main" id="{05DD7157-E8E4-8202-8FF6-3E1AF353DC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687" y="3000294"/>
            <a:ext cx="466435" cy="466435"/>
          </a:xfrm>
          <a:prstGeom prst="rect">
            <a:avLst/>
          </a:prstGeom>
        </p:spPr>
      </p:pic>
      <p:sp>
        <p:nvSpPr>
          <p:cNvPr id="104" name="TextBox 103">
            <a:extLst>
              <a:ext uri="{FF2B5EF4-FFF2-40B4-BE49-F238E27FC236}">
                <a16:creationId xmlns:a16="http://schemas.microsoft.com/office/drawing/2014/main" id="{DA12906E-7F3F-0458-3D55-06751F844507}"/>
              </a:ext>
            </a:extLst>
          </p:cNvPr>
          <p:cNvSpPr txBox="1"/>
          <p:nvPr/>
        </p:nvSpPr>
        <p:spPr>
          <a:xfrm>
            <a:off x="273772" y="247151"/>
            <a:ext cx="800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02</a:t>
            </a:r>
            <a:endParaRPr lang="ko-KR" altLang="en-US" sz="3600" dirty="0">
              <a:solidFill>
                <a:schemeClr val="bg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C9ECE309-C7D0-C2C9-1756-21864569A305}"/>
              </a:ext>
            </a:extLst>
          </p:cNvPr>
          <p:cNvSpPr txBox="1"/>
          <p:nvPr/>
        </p:nvSpPr>
        <p:spPr>
          <a:xfrm>
            <a:off x="961580" y="312613"/>
            <a:ext cx="62954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프로젝트 개발 내용</a:t>
            </a:r>
            <a:r>
              <a:rPr lang="ko-KR" altLang="en-US" dirty="0">
                <a:solidFill>
                  <a:schemeClr val="tx1">
                    <a:lumMod val="6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dirty="0">
                <a:solidFill>
                  <a:schemeClr val="tx1">
                    <a:lumMod val="6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–</a:t>
            </a:r>
            <a:r>
              <a:rPr lang="ko-KR" altLang="en-US" dirty="0">
                <a:solidFill>
                  <a:schemeClr val="tx1">
                    <a:lumMod val="6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사용자 기능 </a:t>
            </a:r>
            <a:r>
              <a:rPr lang="en-US" altLang="ko-KR" dirty="0">
                <a:solidFill>
                  <a:schemeClr val="tx1">
                    <a:lumMod val="6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(App)</a:t>
            </a:r>
            <a:r>
              <a:rPr lang="ko-KR" altLang="en-US" dirty="0">
                <a:solidFill>
                  <a:schemeClr val="tx1">
                    <a:lumMod val="6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개발 내용</a:t>
            </a:r>
            <a:endParaRPr lang="ko-KR" altLang="en-US" sz="2800" dirty="0">
              <a:solidFill>
                <a:schemeClr val="tx1">
                  <a:lumMod val="6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0C030E2-4FC3-6810-5CF1-70885CB24E66}"/>
              </a:ext>
            </a:extLst>
          </p:cNvPr>
          <p:cNvSpPr/>
          <p:nvPr/>
        </p:nvSpPr>
        <p:spPr>
          <a:xfrm>
            <a:off x="3047898" y="1903868"/>
            <a:ext cx="2760064" cy="1471885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43AE8D5-FEF7-9AF4-A1D2-6F25460F7D66}"/>
              </a:ext>
            </a:extLst>
          </p:cNvPr>
          <p:cNvSpPr txBox="1"/>
          <p:nvPr/>
        </p:nvSpPr>
        <p:spPr>
          <a:xfrm>
            <a:off x="3171019" y="1747841"/>
            <a:ext cx="1449933" cy="33855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회원 관리 기능</a:t>
            </a:r>
            <a:endParaRPr lang="en-US" altLang="ko-KR" sz="16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929810A-1F19-8AD9-E886-BB886ACFB06B}"/>
              </a:ext>
            </a:extLst>
          </p:cNvPr>
          <p:cNvSpPr/>
          <p:nvPr/>
        </p:nvSpPr>
        <p:spPr>
          <a:xfrm>
            <a:off x="6318039" y="1888381"/>
            <a:ext cx="2812770" cy="1471885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7E9871-60CD-9B73-BBF7-139C6BC6446C}"/>
              </a:ext>
            </a:extLst>
          </p:cNvPr>
          <p:cNvSpPr txBox="1"/>
          <p:nvPr/>
        </p:nvSpPr>
        <p:spPr>
          <a:xfrm>
            <a:off x="6441161" y="1732354"/>
            <a:ext cx="1832402" cy="33855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디바이스 관리 기능</a:t>
            </a:r>
            <a:endParaRPr lang="en-US" altLang="ko-KR" sz="16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FCE7648-4354-30AD-D294-949574B681C1}"/>
              </a:ext>
            </a:extLst>
          </p:cNvPr>
          <p:cNvSpPr/>
          <p:nvPr/>
        </p:nvSpPr>
        <p:spPr>
          <a:xfrm>
            <a:off x="3047898" y="3764571"/>
            <a:ext cx="2812770" cy="1471885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D33F404-CF4E-A1DC-0AC1-D5F629FDB65C}"/>
              </a:ext>
            </a:extLst>
          </p:cNvPr>
          <p:cNvSpPr txBox="1"/>
          <p:nvPr/>
        </p:nvSpPr>
        <p:spPr>
          <a:xfrm>
            <a:off x="3171019" y="3608544"/>
            <a:ext cx="1672458" cy="33855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식물 </a:t>
            </a:r>
            <a:r>
              <a:rPr lang="en-US" altLang="ko-KR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AI</a:t>
            </a:r>
            <a:r>
              <a:rPr lang="ko-KR" altLang="en-US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분류 기능</a:t>
            </a:r>
            <a:endParaRPr lang="en-US" altLang="ko-KR" sz="16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74BC5AA-3968-7620-1FBB-07AD01954EA8}"/>
              </a:ext>
            </a:extLst>
          </p:cNvPr>
          <p:cNvSpPr/>
          <p:nvPr/>
        </p:nvSpPr>
        <p:spPr>
          <a:xfrm>
            <a:off x="6334677" y="3764571"/>
            <a:ext cx="2812770" cy="1471885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890330-836B-4F5A-94C7-BFEDFA7EE36C}"/>
              </a:ext>
            </a:extLst>
          </p:cNvPr>
          <p:cNvSpPr txBox="1"/>
          <p:nvPr/>
        </p:nvSpPr>
        <p:spPr>
          <a:xfrm>
            <a:off x="6457798" y="3608544"/>
            <a:ext cx="1198449" cy="33855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데이터</a:t>
            </a:r>
            <a:r>
              <a:rPr lang="en-US" altLang="ko-KR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조회</a:t>
            </a:r>
            <a:endParaRPr lang="en-US" altLang="ko-KR" sz="16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E178013-0678-61A4-A007-4916A723F8E9}"/>
              </a:ext>
            </a:extLst>
          </p:cNvPr>
          <p:cNvSpPr txBox="1"/>
          <p:nvPr/>
        </p:nvSpPr>
        <p:spPr>
          <a:xfrm>
            <a:off x="3246733" y="2284787"/>
            <a:ext cx="920822" cy="307777"/>
          </a:xfrm>
          <a:prstGeom prst="rect">
            <a:avLst/>
          </a:prstGeom>
          <a:solidFill>
            <a:schemeClr val="tx1"/>
          </a:solidFill>
          <a:ln>
            <a:solidFill>
              <a:schemeClr val="bg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회원 가입</a:t>
            </a:r>
            <a:endParaRPr lang="en-US" altLang="ko-KR" sz="1400" dirty="0">
              <a:solidFill>
                <a:schemeClr val="bg1">
                  <a:lumMod val="75000"/>
                  <a:lumOff val="2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469D9FB-B1D8-0897-0CE4-AF43BA4F01E7}"/>
              </a:ext>
            </a:extLst>
          </p:cNvPr>
          <p:cNvSpPr txBox="1"/>
          <p:nvPr/>
        </p:nvSpPr>
        <p:spPr>
          <a:xfrm>
            <a:off x="4401529" y="2284787"/>
            <a:ext cx="1304680" cy="307777"/>
          </a:xfrm>
          <a:prstGeom prst="rect">
            <a:avLst/>
          </a:prstGeom>
          <a:solidFill>
            <a:schemeClr val="tx1"/>
          </a:solidFill>
          <a:ln>
            <a:solidFill>
              <a:schemeClr val="bg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회원 정보 변경</a:t>
            </a:r>
            <a:endParaRPr lang="en-US" altLang="ko-KR" sz="1400" dirty="0">
              <a:solidFill>
                <a:schemeClr val="bg1">
                  <a:lumMod val="75000"/>
                  <a:lumOff val="2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072058C-88F9-FCAA-CA6E-92D51DDB0059}"/>
              </a:ext>
            </a:extLst>
          </p:cNvPr>
          <p:cNvSpPr txBox="1"/>
          <p:nvPr/>
        </p:nvSpPr>
        <p:spPr>
          <a:xfrm>
            <a:off x="3246733" y="2771510"/>
            <a:ext cx="920822" cy="307777"/>
          </a:xfrm>
          <a:prstGeom prst="rect">
            <a:avLst/>
          </a:prstGeom>
          <a:solidFill>
            <a:schemeClr val="tx1"/>
          </a:solidFill>
          <a:ln>
            <a:solidFill>
              <a:schemeClr val="bg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로그인</a:t>
            </a:r>
            <a:endParaRPr lang="en-US" altLang="ko-KR" sz="1400" dirty="0">
              <a:solidFill>
                <a:schemeClr val="bg1">
                  <a:lumMod val="75000"/>
                  <a:lumOff val="2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C9C9365-AE44-F22E-BBD0-F131ADF3FAC1}"/>
              </a:ext>
            </a:extLst>
          </p:cNvPr>
          <p:cNvSpPr txBox="1"/>
          <p:nvPr/>
        </p:nvSpPr>
        <p:spPr>
          <a:xfrm>
            <a:off x="4401529" y="2751317"/>
            <a:ext cx="1238034" cy="307777"/>
          </a:xfrm>
          <a:prstGeom prst="rect">
            <a:avLst/>
          </a:prstGeom>
          <a:solidFill>
            <a:schemeClr val="tx1"/>
          </a:solidFill>
          <a:ln>
            <a:solidFill>
              <a:schemeClr val="bg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ID</a:t>
            </a:r>
            <a:r>
              <a:rPr lang="ko-KR" altLang="en-US" sz="1400" dirty="0">
                <a:solidFill>
                  <a:schemeClr val="bg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1400" dirty="0">
                <a:solidFill>
                  <a:schemeClr val="bg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/</a:t>
            </a:r>
            <a:r>
              <a:rPr lang="ko-KR" altLang="en-US" sz="1400" dirty="0">
                <a:solidFill>
                  <a:schemeClr val="bg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암호 찾기</a:t>
            </a:r>
            <a:endParaRPr lang="en-US" altLang="ko-KR" sz="1400" dirty="0">
              <a:solidFill>
                <a:schemeClr val="bg1">
                  <a:lumMod val="75000"/>
                  <a:lumOff val="2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7D71DAF-5F97-44B5-3A61-5D970F331BA9}"/>
              </a:ext>
            </a:extLst>
          </p:cNvPr>
          <p:cNvSpPr txBox="1"/>
          <p:nvPr/>
        </p:nvSpPr>
        <p:spPr>
          <a:xfrm>
            <a:off x="6477638" y="2260976"/>
            <a:ext cx="1154796" cy="307777"/>
          </a:xfrm>
          <a:prstGeom prst="rect">
            <a:avLst/>
          </a:prstGeom>
          <a:solidFill>
            <a:schemeClr val="tx1"/>
          </a:solidFill>
          <a:ln>
            <a:solidFill>
              <a:schemeClr val="bg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Device </a:t>
            </a:r>
            <a:r>
              <a:rPr lang="ko-KR" altLang="en-US" sz="1400" dirty="0">
                <a:solidFill>
                  <a:schemeClr val="bg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등록</a:t>
            </a:r>
            <a:endParaRPr lang="en-US" altLang="ko-KR" sz="1400" dirty="0">
              <a:solidFill>
                <a:schemeClr val="bg1">
                  <a:lumMod val="75000"/>
                  <a:lumOff val="2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C714A82-E75C-5B0D-559D-EC9978FA4A17}"/>
              </a:ext>
            </a:extLst>
          </p:cNvPr>
          <p:cNvSpPr txBox="1"/>
          <p:nvPr/>
        </p:nvSpPr>
        <p:spPr>
          <a:xfrm>
            <a:off x="7808920" y="2258389"/>
            <a:ext cx="1154795" cy="307777"/>
          </a:xfrm>
          <a:prstGeom prst="rect">
            <a:avLst/>
          </a:prstGeom>
          <a:solidFill>
            <a:schemeClr val="tx1"/>
          </a:solidFill>
          <a:ln>
            <a:solidFill>
              <a:schemeClr val="bg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Device </a:t>
            </a:r>
            <a:r>
              <a:rPr lang="ko-KR" altLang="en-US" sz="1400" dirty="0">
                <a:solidFill>
                  <a:schemeClr val="bg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삭제</a:t>
            </a:r>
            <a:endParaRPr lang="en-US" altLang="ko-KR" sz="1400" dirty="0">
              <a:solidFill>
                <a:schemeClr val="bg1">
                  <a:lumMod val="75000"/>
                  <a:lumOff val="2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BF237A7-08CC-0B0A-80EC-8A5698341F04}"/>
              </a:ext>
            </a:extLst>
          </p:cNvPr>
          <p:cNvSpPr txBox="1"/>
          <p:nvPr/>
        </p:nvSpPr>
        <p:spPr>
          <a:xfrm>
            <a:off x="6477637" y="2747699"/>
            <a:ext cx="1154795" cy="307777"/>
          </a:xfrm>
          <a:prstGeom prst="rect">
            <a:avLst/>
          </a:prstGeom>
          <a:solidFill>
            <a:schemeClr val="tx1"/>
          </a:solidFill>
          <a:ln>
            <a:solidFill>
              <a:schemeClr val="bg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Device </a:t>
            </a:r>
            <a:r>
              <a:rPr lang="ko-KR" altLang="en-US" sz="1400" dirty="0">
                <a:solidFill>
                  <a:schemeClr val="bg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조회</a:t>
            </a:r>
            <a:endParaRPr lang="en-US" altLang="ko-KR" sz="1400" dirty="0">
              <a:solidFill>
                <a:schemeClr val="bg1">
                  <a:lumMod val="75000"/>
                  <a:lumOff val="2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1A4861-9080-CFE3-E1C4-E98865F23FD2}"/>
              </a:ext>
            </a:extLst>
          </p:cNvPr>
          <p:cNvSpPr txBox="1"/>
          <p:nvPr/>
        </p:nvSpPr>
        <p:spPr>
          <a:xfrm>
            <a:off x="7814431" y="2752832"/>
            <a:ext cx="1154795" cy="307777"/>
          </a:xfrm>
          <a:prstGeom prst="rect">
            <a:avLst/>
          </a:prstGeom>
          <a:solidFill>
            <a:schemeClr val="tx1"/>
          </a:solidFill>
          <a:ln>
            <a:solidFill>
              <a:schemeClr val="bg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Device </a:t>
            </a:r>
            <a:r>
              <a:rPr lang="ko-KR" altLang="en-US" sz="1400" dirty="0">
                <a:solidFill>
                  <a:schemeClr val="bg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제어</a:t>
            </a:r>
            <a:endParaRPr lang="en-US" altLang="ko-KR" sz="1400" dirty="0">
              <a:solidFill>
                <a:schemeClr val="bg1">
                  <a:lumMod val="75000"/>
                  <a:lumOff val="2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00DF67A-8CA3-8704-ADDF-00587CFC51CD}"/>
              </a:ext>
            </a:extLst>
          </p:cNvPr>
          <p:cNvSpPr txBox="1"/>
          <p:nvPr/>
        </p:nvSpPr>
        <p:spPr>
          <a:xfrm>
            <a:off x="3246733" y="4179889"/>
            <a:ext cx="1154796" cy="738664"/>
          </a:xfrm>
          <a:prstGeom prst="rect">
            <a:avLst/>
          </a:prstGeom>
          <a:solidFill>
            <a:schemeClr val="tx1"/>
          </a:solidFill>
          <a:ln>
            <a:solidFill>
              <a:schemeClr val="bg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AI </a:t>
            </a:r>
            <a:r>
              <a:rPr lang="ko-KR" altLang="en-US" sz="1400" dirty="0">
                <a:solidFill>
                  <a:schemeClr val="bg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이미지 분석을 통한 식물 종 확인</a:t>
            </a:r>
            <a:endParaRPr lang="en-US" altLang="ko-KR" sz="1400" dirty="0">
              <a:solidFill>
                <a:schemeClr val="bg1">
                  <a:lumMod val="75000"/>
                  <a:lumOff val="2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4F99048-0BEC-BE7C-4A6F-9169BF57A80C}"/>
              </a:ext>
            </a:extLst>
          </p:cNvPr>
          <p:cNvSpPr txBox="1"/>
          <p:nvPr/>
        </p:nvSpPr>
        <p:spPr>
          <a:xfrm>
            <a:off x="6487952" y="4179889"/>
            <a:ext cx="1320968" cy="307777"/>
          </a:xfrm>
          <a:prstGeom prst="rect">
            <a:avLst/>
          </a:prstGeom>
          <a:solidFill>
            <a:schemeClr val="tx1"/>
          </a:solidFill>
          <a:ln>
            <a:solidFill>
              <a:schemeClr val="bg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식물 정보 조회</a:t>
            </a:r>
            <a:endParaRPr lang="en-US" altLang="ko-KR" sz="1400" dirty="0">
              <a:solidFill>
                <a:schemeClr val="bg1">
                  <a:lumMod val="75000"/>
                  <a:lumOff val="2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C87F49C-8104-E193-ABC2-B0A29499377D}"/>
              </a:ext>
            </a:extLst>
          </p:cNvPr>
          <p:cNvSpPr txBox="1"/>
          <p:nvPr/>
        </p:nvSpPr>
        <p:spPr>
          <a:xfrm>
            <a:off x="7900131" y="4045937"/>
            <a:ext cx="1154795" cy="523220"/>
          </a:xfrm>
          <a:prstGeom prst="rect">
            <a:avLst/>
          </a:prstGeom>
          <a:solidFill>
            <a:schemeClr val="tx1"/>
          </a:solidFill>
          <a:ln>
            <a:solidFill>
              <a:schemeClr val="bg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Device </a:t>
            </a:r>
            <a:r>
              <a:rPr lang="ko-KR" altLang="en-US" sz="1400" dirty="0">
                <a:solidFill>
                  <a:schemeClr val="bg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동작 조회</a:t>
            </a:r>
            <a:endParaRPr lang="en-US" altLang="ko-KR" sz="1400" dirty="0">
              <a:solidFill>
                <a:schemeClr val="bg1">
                  <a:lumMod val="75000"/>
                  <a:lumOff val="2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691B18D-C21D-E53A-D6E2-3BD7C01FA003}"/>
              </a:ext>
            </a:extLst>
          </p:cNvPr>
          <p:cNvSpPr txBox="1"/>
          <p:nvPr/>
        </p:nvSpPr>
        <p:spPr>
          <a:xfrm>
            <a:off x="6952191" y="4676698"/>
            <a:ext cx="1500311" cy="307777"/>
          </a:xfrm>
          <a:prstGeom prst="rect">
            <a:avLst/>
          </a:prstGeom>
          <a:solidFill>
            <a:schemeClr val="tx1"/>
          </a:solidFill>
          <a:ln>
            <a:solidFill>
              <a:schemeClr val="bg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Device </a:t>
            </a:r>
            <a:r>
              <a:rPr lang="ko-KR" altLang="en-US" sz="1400" dirty="0">
                <a:solidFill>
                  <a:schemeClr val="bg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에러 조회</a:t>
            </a:r>
            <a:endParaRPr lang="en-US" altLang="ko-KR" sz="1400" dirty="0">
              <a:solidFill>
                <a:schemeClr val="bg1">
                  <a:lumMod val="75000"/>
                  <a:lumOff val="2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50" name="오른쪽 화살표[R] 49">
            <a:extLst>
              <a:ext uri="{FF2B5EF4-FFF2-40B4-BE49-F238E27FC236}">
                <a16:creationId xmlns:a16="http://schemas.microsoft.com/office/drawing/2014/main" id="{38CC4BBF-98E5-B733-82E3-A8C51430CEE9}"/>
              </a:ext>
            </a:extLst>
          </p:cNvPr>
          <p:cNvSpPr/>
          <p:nvPr/>
        </p:nvSpPr>
        <p:spPr>
          <a:xfrm>
            <a:off x="2000670" y="2977906"/>
            <a:ext cx="405856" cy="371286"/>
          </a:xfrm>
          <a:prstGeom prst="rightArrow">
            <a:avLst/>
          </a:prstGeom>
          <a:solidFill>
            <a:schemeClr val="tx1"/>
          </a:solidFill>
          <a:ln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3" name="오른쪽 화살표[R] 52">
            <a:extLst>
              <a:ext uri="{FF2B5EF4-FFF2-40B4-BE49-F238E27FC236}">
                <a16:creationId xmlns:a16="http://schemas.microsoft.com/office/drawing/2014/main" id="{91DC0A7A-1CAF-FCB2-81AA-E3AE643AED66}"/>
              </a:ext>
            </a:extLst>
          </p:cNvPr>
          <p:cNvSpPr/>
          <p:nvPr/>
        </p:nvSpPr>
        <p:spPr>
          <a:xfrm flipH="1">
            <a:off x="1951671" y="3506129"/>
            <a:ext cx="401852" cy="371286"/>
          </a:xfrm>
          <a:prstGeom prst="rightArrow">
            <a:avLst/>
          </a:prstGeom>
          <a:solidFill>
            <a:schemeClr val="tx1"/>
          </a:solidFill>
          <a:ln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0" name="직선 연결선 11">
            <a:extLst>
              <a:ext uri="{FF2B5EF4-FFF2-40B4-BE49-F238E27FC236}">
                <a16:creationId xmlns:a16="http://schemas.microsoft.com/office/drawing/2014/main" id="{5CF407A2-3690-56D9-74F5-2809C88D6B63}"/>
              </a:ext>
            </a:extLst>
          </p:cNvPr>
          <p:cNvCxnSpPr>
            <a:cxnSpLocks/>
          </p:cNvCxnSpPr>
          <p:nvPr/>
        </p:nvCxnSpPr>
        <p:spPr>
          <a:xfrm flipH="1">
            <a:off x="443044" y="5736142"/>
            <a:ext cx="9622350" cy="0"/>
          </a:xfrm>
          <a:prstGeom prst="line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795C4C18-A784-1522-9268-E51F33372857}"/>
              </a:ext>
            </a:extLst>
          </p:cNvPr>
          <p:cNvSpPr txBox="1"/>
          <p:nvPr/>
        </p:nvSpPr>
        <p:spPr>
          <a:xfrm>
            <a:off x="11677409" y="6350172"/>
            <a:ext cx="5145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50000"/>
                    <a:lumOff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10</a:t>
            </a:r>
            <a:endParaRPr lang="ko-KR" altLang="en-US" sz="1600" dirty="0">
              <a:solidFill>
                <a:schemeClr val="bg1">
                  <a:lumMod val="50000"/>
                  <a:lumOff val="50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63" name="오른쪽 화살표[R] 50">
            <a:extLst>
              <a:ext uri="{FF2B5EF4-FFF2-40B4-BE49-F238E27FC236}">
                <a16:creationId xmlns:a16="http://schemas.microsoft.com/office/drawing/2014/main" id="{6697A4F8-EC3F-78C4-74AD-4B8AA13002F3}"/>
              </a:ext>
            </a:extLst>
          </p:cNvPr>
          <p:cNvSpPr/>
          <p:nvPr/>
        </p:nvSpPr>
        <p:spPr>
          <a:xfrm rot="20155377">
            <a:off x="9678983" y="1263440"/>
            <a:ext cx="405856" cy="371286"/>
          </a:xfrm>
          <a:prstGeom prst="rightArrow">
            <a:avLst/>
          </a:prstGeom>
          <a:solidFill>
            <a:schemeClr val="tx1"/>
          </a:solidFill>
          <a:ln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4" name="오른쪽 화살표[R] 53">
            <a:extLst>
              <a:ext uri="{FF2B5EF4-FFF2-40B4-BE49-F238E27FC236}">
                <a16:creationId xmlns:a16="http://schemas.microsoft.com/office/drawing/2014/main" id="{DE96A538-9E3F-B899-3BDE-5C552D6CF294}"/>
              </a:ext>
            </a:extLst>
          </p:cNvPr>
          <p:cNvSpPr/>
          <p:nvPr/>
        </p:nvSpPr>
        <p:spPr>
          <a:xfrm rot="20272231" flipH="1">
            <a:off x="9650975" y="1736826"/>
            <a:ext cx="401852" cy="371286"/>
          </a:xfrm>
          <a:prstGeom prst="rightArrow">
            <a:avLst/>
          </a:prstGeom>
          <a:solidFill>
            <a:schemeClr val="tx1"/>
          </a:solidFill>
          <a:ln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0" name="오른쪽 화살표[R] 50">
            <a:extLst>
              <a:ext uri="{FF2B5EF4-FFF2-40B4-BE49-F238E27FC236}">
                <a16:creationId xmlns:a16="http://schemas.microsoft.com/office/drawing/2014/main" id="{6C966B51-DA20-8601-CA16-1657EFFB64F6}"/>
              </a:ext>
            </a:extLst>
          </p:cNvPr>
          <p:cNvSpPr/>
          <p:nvPr/>
        </p:nvSpPr>
        <p:spPr>
          <a:xfrm rot="16200000">
            <a:off x="10480323" y="2187890"/>
            <a:ext cx="405856" cy="371286"/>
          </a:xfrm>
          <a:prstGeom prst="rightArrow">
            <a:avLst/>
          </a:prstGeom>
          <a:solidFill>
            <a:schemeClr val="tx1"/>
          </a:solidFill>
          <a:ln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1" name="오른쪽 화살표[R] 53">
            <a:extLst>
              <a:ext uri="{FF2B5EF4-FFF2-40B4-BE49-F238E27FC236}">
                <a16:creationId xmlns:a16="http://schemas.microsoft.com/office/drawing/2014/main" id="{9F80A524-5BC1-2347-5025-D1407DC0D194}"/>
              </a:ext>
            </a:extLst>
          </p:cNvPr>
          <p:cNvSpPr/>
          <p:nvPr/>
        </p:nvSpPr>
        <p:spPr>
          <a:xfrm rot="16200000" flipH="1">
            <a:off x="10987369" y="2211685"/>
            <a:ext cx="401852" cy="371286"/>
          </a:xfrm>
          <a:prstGeom prst="rightArrow">
            <a:avLst/>
          </a:prstGeom>
          <a:solidFill>
            <a:schemeClr val="tx1"/>
          </a:solidFill>
          <a:ln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2" name="모서리가 둥근 직사각형 6">
            <a:extLst>
              <a:ext uri="{FF2B5EF4-FFF2-40B4-BE49-F238E27FC236}">
                <a16:creationId xmlns:a16="http://schemas.microsoft.com/office/drawing/2014/main" id="{CAE14093-B931-AE01-46A2-0C2B555DF327}"/>
              </a:ext>
            </a:extLst>
          </p:cNvPr>
          <p:cNvSpPr/>
          <p:nvPr/>
        </p:nvSpPr>
        <p:spPr>
          <a:xfrm>
            <a:off x="10134674" y="3432585"/>
            <a:ext cx="1642558" cy="2634695"/>
          </a:xfrm>
          <a:prstGeom prst="roundRect">
            <a:avLst/>
          </a:prstGeom>
          <a:solidFill>
            <a:srgbClr val="AFC5B9"/>
          </a:solidFill>
          <a:ln w="12700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E5CDE80F-59D2-64A6-EFD4-8D7A4EFD9931}"/>
              </a:ext>
            </a:extLst>
          </p:cNvPr>
          <p:cNvSpPr txBox="1"/>
          <p:nvPr/>
        </p:nvSpPr>
        <p:spPr>
          <a:xfrm>
            <a:off x="10408164" y="4304585"/>
            <a:ext cx="1154796" cy="307777"/>
          </a:xfrm>
          <a:prstGeom prst="rect">
            <a:avLst/>
          </a:prstGeom>
          <a:solidFill>
            <a:schemeClr val="tx1"/>
          </a:solidFill>
          <a:ln>
            <a:solidFill>
              <a:schemeClr val="bg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  <a:r>
              <a:rPr lang="ko-KR" altLang="en-US" sz="1400" dirty="0">
                <a:solidFill>
                  <a:schemeClr val="bg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회원 정보</a:t>
            </a:r>
            <a:endParaRPr lang="en-US" altLang="ko-KR" sz="1400" dirty="0">
              <a:solidFill>
                <a:schemeClr val="bg1">
                  <a:lumMod val="75000"/>
                  <a:lumOff val="2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A2C16956-E185-C947-F9E0-74076938BCC4}"/>
              </a:ext>
            </a:extLst>
          </p:cNvPr>
          <p:cNvSpPr txBox="1"/>
          <p:nvPr/>
        </p:nvSpPr>
        <p:spPr>
          <a:xfrm>
            <a:off x="10401155" y="4700313"/>
            <a:ext cx="1154795" cy="307777"/>
          </a:xfrm>
          <a:prstGeom prst="rect">
            <a:avLst/>
          </a:prstGeom>
          <a:solidFill>
            <a:schemeClr val="tx1"/>
          </a:solidFill>
          <a:ln>
            <a:solidFill>
              <a:schemeClr val="bg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  <a:r>
              <a:rPr lang="ko-KR" altLang="en-US" sz="1400" dirty="0">
                <a:solidFill>
                  <a:schemeClr val="bg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기기 정보</a:t>
            </a:r>
            <a:endParaRPr lang="en-US" altLang="ko-KR" sz="1400" dirty="0">
              <a:solidFill>
                <a:schemeClr val="bg1">
                  <a:lumMod val="75000"/>
                  <a:lumOff val="2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22676C72-A350-2F81-79E6-F70A3F371049}"/>
              </a:ext>
            </a:extLst>
          </p:cNvPr>
          <p:cNvSpPr txBox="1"/>
          <p:nvPr/>
        </p:nvSpPr>
        <p:spPr>
          <a:xfrm>
            <a:off x="10425255" y="5089952"/>
            <a:ext cx="1154796" cy="307777"/>
          </a:xfrm>
          <a:prstGeom prst="rect">
            <a:avLst/>
          </a:prstGeom>
          <a:solidFill>
            <a:schemeClr val="tx1"/>
          </a:solidFill>
          <a:ln>
            <a:solidFill>
              <a:schemeClr val="bg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  <a:r>
              <a:rPr lang="ko-KR" altLang="en-US" sz="1400" dirty="0">
                <a:solidFill>
                  <a:schemeClr val="bg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식물 정보</a:t>
            </a:r>
            <a:endParaRPr lang="en-US" altLang="ko-KR" sz="1400" dirty="0">
              <a:solidFill>
                <a:schemeClr val="bg1">
                  <a:lumMod val="75000"/>
                  <a:lumOff val="2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B60A5815-7D3B-6C3A-8F79-AA363B1924A2}"/>
              </a:ext>
            </a:extLst>
          </p:cNvPr>
          <p:cNvSpPr txBox="1"/>
          <p:nvPr/>
        </p:nvSpPr>
        <p:spPr>
          <a:xfrm>
            <a:off x="10299797" y="5508465"/>
            <a:ext cx="1405711" cy="307777"/>
          </a:xfrm>
          <a:prstGeom prst="rect">
            <a:avLst/>
          </a:prstGeom>
          <a:solidFill>
            <a:schemeClr val="tx1"/>
          </a:solidFill>
          <a:ln>
            <a:solidFill>
              <a:schemeClr val="bg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  <a:r>
              <a:rPr lang="ko-KR" altLang="en-US" sz="1400" dirty="0">
                <a:solidFill>
                  <a:schemeClr val="bg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디바이스 로그</a:t>
            </a:r>
            <a:endParaRPr lang="en-US" altLang="ko-KR" sz="1400" dirty="0">
              <a:solidFill>
                <a:schemeClr val="bg1">
                  <a:lumMod val="75000"/>
                  <a:lumOff val="2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C0CAD76B-C024-5431-2DE5-18EAE8BF14F1}"/>
              </a:ext>
            </a:extLst>
          </p:cNvPr>
          <p:cNvGrpSpPr/>
          <p:nvPr/>
        </p:nvGrpSpPr>
        <p:grpSpPr>
          <a:xfrm>
            <a:off x="10039669" y="2611382"/>
            <a:ext cx="1877768" cy="1629648"/>
            <a:chOff x="10099280" y="1562739"/>
            <a:chExt cx="1877768" cy="1629648"/>
          </a:xfrm>
        </p:grpSpPr>
        <p:sp>
          <p:nvSpPr>
            <p:cNvPr id="78" name="타원 77">
              <a:extLst>
                <a:ext uri="{FF2B5EF4-FFF2-40B4-BE49-F238E27FC236}">
                  <a16:creationId xmlns:a16="http://schemas.microsoft.com/office/drawing/2014/main" id="{159FD070-E183-2483-CBD7-8B06C75DAF82}"/>
                </a:ext>
              </a:extLst>
            </p:cNvPr>
            <p:cNvSpPr/>
            <p:nvPr/>
          </p:nvSpPr>
          <p:spPr>
            <a:xfrm>
              <a:off x="10202531" y="1562739"/>
              <a:ext cx="1629648" cy="1629648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 w="1270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79" name="그림 78" descr="블랙, 어둠이(가) 표시된 사진&#10;&#10;자동 생성된 설명">
              <a:extLst>
                <a:ext uri="{FF2B5EF4-FFF2-40B4-BE49-F238E27FC236}">
                  <a16:creationId xmlns:a16="http://schemas.microsoft.com/office/drawing/2014/main" id="{2EB1058A-66DA-CEE7-BE0C-8D02B0A805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5766" y="1752357"/>
              <a:ext cx="679599" cy="679599"/>
            </a:xfrm>
            <a:prstGeom prst="rect">
              <a:avLst/>
            </a:prstGeom>
          </p:spPr>
        </p:pic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4ECD15D1-238D-0D5B-6294-87E6488897DD}"/>
                </a:ext>
              </a:extLst>
            </p:cNvPr>
            <p:cNvSpPr txBox="1"/>
            <p:nvPr/>
          </p:nvSpPr>
          <p:spPr>
            <a:xfrm>
              <a:off x="10099280" y="2475353"/>
              <a:ext cx="18777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Database</a:t>
              </a:r>
              <a:endParaRPr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321748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AB34E44-C564-A40F-7B3E-31BF0E691468}"/>
              </a:ext>
            </a:extLst>
          </p:cNvPr>
          <p:cNvSpPr/>
          <p:nvPr/>
        </p:nvSpPr>
        <p:spPr>
          <a:xfrm>
            <a:off x="2590527" y="1464780"/>
            <a:ext cx="6998676" cy="3947746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64FAE361-56C7-5CAF-78DF-A7DA941E09C2}"/>
              </a:ext>
            </a:extLst>
          </p:cNvPr>
          <p:cNvSpPr/>
          <p:nvPr/>
        </p:nvSpPr>
        <p:spPr>
          <a:xfrm>
            <a:off x="227477" y="2659629"/>
            <a:ext cx="1566856" cy="1566856"/>
          </a:xfrm>
          <a:prstGeom prst="ellipse">
            <a:avLst/>
          </a:prstGeom>
          <a:noFill/>
          <a:ln w="88900">
            <a:solidFill>
              <a:srgbClr val="AFC5B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DCB2543-8973-BA97-C254-15FF45A46675}"/>
              </a:ext>
            </a:extLst>
          </p:cNvPr>
          <p:cNvSpPr txBox="1"/>
          <p:nvPr/>
        </p:nvSpPr>
        <p:spPr>
          <a:xfrm>
            <a:off x="369748" y="3417679"/>
            <a:ext cx="12995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사용자</a:t>
            </a:r>
            <a:endParaRPr lang="en-US" altLang="ko-KR" sz="1600" b="1" dirty="0">
              <a:solidFill>
                <a:schemeClr val="bg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ctr"/>
            <a:r>
              <a:rPr lang="en-US" altLang="ko-KR" sz="1200" dirty="0">
                <a:solidFill>
                  <a:schemeClr val="bg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Device</a:t>
            </a:r>
            <a:endParaRPr lang="ko-KR" altLang="en-US" sz="1200" dirty="0">
              <a:solidFill>
                <a:schemeClr val="bg1">
                  <a:lumMod val="75000"/>
                  <a:lumOff val="2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DA12906E-7F3F-0458-3D55-06751F844507}"/>
              </a:ext>
            </a:extLst>
          </p:cNvPr>
          <p:cNvSpPr txBox="1"/>
          <p:nvPr/>
        </p:nvSpPr>
        <p:spPr>
          <a:xfrm>
            <a:off x="273772" y="247151"/>
            <a:ext cx="800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02</a:t>
            </a:r>
            <a:endParaRPr lang="ko-KR" altLang="en-US" sz="3600" dirty="0">
              <a:solidFill>
                <a:schemeClr val="bg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C9ECE309-C7D0-C2C9-1756-21864569A305}"/>
              </a:ext>
            </a:extLst>
          </p:cNvPr>
          <p:cNvSpPr txBox="1"/>
          <p:nvPr/>
        </p:nvSpPr>
        <p:spPr>
          <a:xfrm>
            <a:off x="961580" y="312613"/>
            <a:ext cx="66094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프로젝트 개발 내용</a:t>
            </a:r>
            <a:r>
              <a:rPr lang="ko-KR" altLang="en-US" dirty="0">
                <a:solidFill>
                  <a:schemeClr val="tx1">
                    <a:lumMod val="6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dirty="0">
                <a:solidFill>
                  <a:schemeClr val="tx1">
                    <a:lumMod val="6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–</a:t>
            </a:r>
            <a:r>
              <a:rPr lang="ko-KR" altLang="en-US" dirty="0">
                <a:solidFill>
                  <a:schemeClr val="tx1">
                    <a:lumMod val="6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사용자 기능 </a:t>
            </a:r>
            <a:r>
              <a:rPr lang="en-US" altLang="ko-KR" dirty="0">
                <a:solidFill>
                  <a:schemeClr val="tx1">
                    <a:lumMod val="6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(Device)</a:t>
            </a:r>
            <a:r>
              <a:rPr lang="ko-KR" altLang="en-US" dirty="0">
                <a:solidFill>
                  <a:schemeClr val="tx1">
                    <a:lumMod val="6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개발 내용</a:t>
            </a:r>
            <a:endParaRPr lang="ko-KR" altLang="en-US" sz="2800" dirty="0">
              <a:solidFill>
                <a:schemeClr val="tx1">
                  <a:lumMod val="6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0C030E2-4FC3-6810-5CF1-70885CB24E66}"/>
              </a:ext>
            </a:extLst>
          </p:cNvPr>
          <p:cNvSpPr/>
          <p:nvPr/>
        </p:nvSpPr>
        <p:spPr>
          <a:xfrm>
            <a:off x="3047898" y="1840796"/>
            <a:ext cx="2760064" cy="1471885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43AE8D5-FEF7-9AF4-A1D2-6F25460F7D66}"/>
              </a:ext>
            </a:extLst>
          </p:cNvPr>
          <p:cNvSpPr txBox="1"/>
          <p:nvPr/>
        </p:nvSpPr>
        <p:spPr>
          <a:xfrm>
            <a:off x="3171020" y="1684769"/>
            <a:ext cx="1238034" cy="33855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데이터 관리</a:t>
            </a:r>
            <a:endParaRPr lang="en-US" altLang="ko-KR" sz="16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929810A-1F19-8AD9-E886-BB886ACFB06B}"/>
              </a:ext>
            </a:extLst>
          </p:cNvPr>
          <p:cNvSpPr/>
          <p:nvPr/>
        </p:nvSpPr>
        <p:spPr>
          <a:xfrm>
            <a:off x="6318039" y="1825309"/>
            <a:ext cx="2812770" cy="1471885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7E9871-60CD-9B73-BBF7-139C6BC6446C}"/>
              </a:ext>
            </a:extLst>
          </p:cNvPr>
          <p:cNvSpPr txBox="1"/>
          <p:nvPr/>
        </p:nvSpPr>
        <p:spPr>
          <a:xfrm>
            <a:off x="6441161" y="1669282"/>
            <a:ext cx="1832402" cy="33855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디바이스 관리 기능</a:t>
            </a:r>
            <a:endParaRPr lang="en-US" altLang="ko-KR" sz="16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FCE7648-4354-30AD-D294-949574B681C1}"/>
              </a:ext>
            </a:extLst>
          </p:cNvPr>
          <p:cNvSpPr/>
          <p:nvPr/>
        </p:nvSpPr>
        <p:spPr>
          <a:xfrm>
            <a:off x="3047898" y="3701499"/>
            <a:ext cx="2812770" cy="1471885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D33F404-CF4E-A1DC-0AC1-D5F629FDB65C}"/>
              </a:ext>
            </a:extLst>
          </p:cNvPr>
          <p:cNvSpPr txBox="1"/>
          <p:nvPr/>
        </p:nvSpPr>
        <p:spPr>
          <a:xfrm>
            <a:off x="3171019" y="3545472"/>
            <a:ext cx="1658609" cy="33855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식물 </a:t>
            </a:r>
            <a:r>
              <a:rPr lang="en-US" altLang="ko-KR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AI</a:t>
            </a:r>
            <a:r>
              <a:rPr lang="ko-KR" altLang="en-US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분류 기능</a:t>
            </a:r>
            <a:endParaRPr lang="en-US" altLang="ko-KR" sz="16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E178013-0678-61A4-A007-4916A723F8E9}"/>
              </a:ext>
            </a:extLst>
          </p:cNvPr>
          <p:cNvSpPr txBox="1"/>
          <p:nvPr/>
        </p:nvSpPr>
        <p:spPr>
          <a:xfrm>
            <a:off x="3246733" y="2177754"/>
            <a:ext cx="920822" cy="523220"/>
          </a:xfrm>
          <a:prstGeom prst="rect">
            <a:avLst/>
          </a:prstGeom>
          <a:solidFill>
            <a:schemeClr val="tx1"/>
          </a:solidFill>
          <a:ln>
            <a:solidFill>
              <a:schemeClr val="bg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Device </a:t>
            </a:r>
            <a:r>
              <a:rPr lang="ko-KR" altLang="en-US" sz="1400" dirty="0">
                <a:solidFill>
                  <a:schemeClr val="bg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로그 전송</a:t>
            </a:r>
            <a:endParaRPr lang="en-US" altLang="ko-KR" sz="1400" dirty="0">
              <a:solidFill>
                <a:schemeClr val="bg1">
                  <a:lumMod val="75000"/>
                  <a:lumOff val="2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469D9FB-B1D8-0897-0CE4-AF43BA4F01E7}"/>
              </a:ext>
            </a:extLst>
          </p:cNvPr>
          <p:cNvSpPr txBox="1"/>
          <p:nvPr/>
        </p:nvSpPr>
        <p:spPr>
          <a:xfrm>
            <a:off x="4401529" y="2177754"/>
            <a:ext cx="1304680" cy="523220"/>
          </a:xfrm>
          <a:prstGeom prst="rect">
            <a:avLst/>
          </a:prstGeom>
          <a:solidFill>
            <a:schemeClr val="tx1"/>
          </a:solidFill>
          <a:ln>
            <a:solidFill>
              <a:schemeClr val="bg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Device </a:t>
            </a:r>
            <a:r>
              <a:rPr lang="ko-KR" altLang="en-US" sz="1400" dirty="0">
                <a:solidFill>
                  <a:schemeClr val="bg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에러 전송</a:t>
            </a:r>
            <a:endParaRPr lang="en-US" altLang="ko-KR" sz="1400" dirty="0">
              <a:solidFill>
                <a:schemeClr val="bg1">
                  <a:lumMod val="75000"/>
                  <a:lumOff val="2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072058C-88F9-FCAA-CA6E-92D51DDB0059}"/>
              </a:ext>
            </a:extLst>
          </p:cNvPr>
          <p:cNvSpPr txBox="1"/>
          <p:nvPr/>
        </p:nvSpPr>
        <p:spPr>
          <a:xfrm>
            <a:off x="3247071" y="2867933"/>
            <a:ext cx="1298890" cy="307777"/>
          </a:xfrm>
          <a:prstGeom prst="rect">
            <a:avLst/>
          </a:prstGeom>
          <a:solidFill>
            <a:schemeClr val="tx1"/>
          </a:solidFill>
          <a:ln>
            <a:solidFill>
              <a:schemeClr val="bg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식물 정보 조회</a:t>
            </a:r>
            <a:endParaRPr lang="en-US" altLang="ko-KR" sz="1400" dirty="0">
              <a:solidFill>
                <a:schemeClr val="bg1">
                  <a:lumMod val="75000"/>
                  <a:lumOff val="2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7D71DAF-5F97-44B5-3A61-5D970F331BA9}"/>
              </a:ext>
            </a:extLst>
          </p:cNvPr>
          <p:cNvSpPr txBox="1"/>
          <p:nvPr/>
        </p:nvSpPr>
        <p:spPr>
          <a:xfrm>
            <a:off x="6477638" y="2197904"/>
            <a:ext cx="1154796" cy="307777"/>
          </a:xfrm>
          <a:prstGeom prst="rect">
            <a:avLst/>
          </a:prstGeom>
          <a:solidFill>
            <a:schemeClr val="tx1"/>
          </a:solidFill>
          <a:ln>
            <a:solidFill>
              <a:schemeClr val="bg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모바일 연동</a:t>
            </a:r>
            <a:endParaRPr lang="en-US" altLang="ko-KR" sz="1400" dirty="0">
              <a:solidFill>
                <a:schemeClr val="bg1">
                  <a:lumMod val="75000"/>
                  <a:lumOff val="2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C714A82-E75C-5B0D-559D-EC9978FA4A17}"/>
              </a:ext>
            </a:extLst>
          </p:cNvPr>
          <p:cNvSpPr txBox="1"/>
          <p:nvPr/>
        </p:nvSpPr>
        <p:spPr>
          <a:xfrm>
            <a:off x="7808920" y="2195317"/>
            <a:ext cx="1154795" cy="307777"/>
          </a:xfrm>
          <a:prstGeom prst="rect">
            <a:avLst/>
          </a:prstGeom>
          <a:solidFill>
            <a:schemeClr val="tx1"/>
          </a:solidFill>
          <a:ln>
            <a:solidFill>
              <a:schemeClr val="bg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Device </a:t>
            </a:r>
            <a:r>
              <a:rPr lang="ko-KR" altLang="en-US" sz="1400" dirty="0">
                <a:solidFill>
                  <a:schemeClr val="bg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제어</a:t>
            </a:r>
            <a:endParaRPr lang="en-US" altLang="ko-KR" sz="1400" dirty="0">
              <a:solidFill>
                <a:schemeClr val="bg1">
                  <a:lumMod val="75000"/>
                  <a:lumOff val="2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00DF67A-8CA3-8704-ADDF-00587CFC51CD}"/>
              </a:ext>
            </a:extLst>
          </p:cNvPr>
          <p:cNvSpPr txBox="1"/>
          <p:nvPr/>
        </p:nvSpPr>
        <p:spPr>
          <a:xfrm>
            <a:off x="3246733" y="4058809"/>
            <a:ext cx="1880744" cy="307777"/>
          </a:xfrm>
          <a:prstGeom prst="rect">
            <a:avLst/>
          </a:prstGeom>
          <a:solidFill>
            <a:schemeClr val="tx1"/>
          </a:solidFill>
          <a:ln>
            <a:solidFill>
              <a:schemeClr val="bg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식물 사진 촬영 및 전송</a:t>
            </a:r>
            <a:endParaRPr lang="en-US" altLang="ko-KR" sz="1400" dirty="0">
              <a:solidFill>
                <a:schemeClr val="bg1">
                  <a:lumMod val="75000"/>
                  <a:lumOff val="2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50" name="오른쪽 화살표[R] 49">
            <a:extLst>
              <a:ext uri="{FF2B5EF4-FFF2-40B4-BE49-F238E27FC236}">
                <a16:creationId xmlns:a16="http://schemas.microsoft.com/office/drawing/2014/main" id="{38CC4BBF-98E5-B733-82E3-A8C51430CEE9}"/>
              </a:ext>
            </a:extLst>
          </p:cNvPr>
          <p:cNvSpPr/>
          <p:nvPr/>
        </p:nvSpPr>
        <p:spPr>
          <a:xfrm>
            <a:off x="2000670" y="2914834"/>
            <a:ext cx="405856" cy="371286"/>
          </a:xfrm>
          <a:prstGeom prst="rightArrow">
            <a:avLst/>
          </a:prstGeom>
          <a:solidFill>
            <a:schemeClr val="tx1"/>
          </a:solidFill>
          <a:ln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3" name="오른쪽 화살표[R] 52">
            <a:extLst>
              <a:ext uri="{FF2B5EF4-FFF2-40B4-BE49-F238E27FC236}">
                <a16:creationId xmlns:a16="http://schemas.microsoft.com/office/drawing/2014/main" id="{91DC0A7A-1CAF-FCB2-81AA-E3AE643AED66}"/>
              </a:ext>
            </a:extLst>
          </p:cNvPr>
          <p:cNvSpPr/>
          <p:nvPr/>
        </p:nvSpPr>
        <p:spPr>
          <a:xfrm flipH="1">
            <a:off x="1951671" y="3443057"/>
            <a:ext cx="401852" cy="371286"/>
          </a:xfrm>
          <a:prstGeom prst="rightArrow">
            <a:avLst/>
          </a:prstGeom>
          <a:solidFill>
            <a:schemeClr val="tx1"/>
          </a:solidFill>
          <a:ln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24" name="그림 23" descr="블랙, 어둠이(가) 표시된 사진&#10;&#10;자동 생성된 설명">
            <a:extLst>
              <a:ext uri="{FF2B5EF4-FFF2-40B4-BE49-F238E27FC236}">
                <a16:creationId xmlns:a16="http://schemas.microsoft.com/office/drawing/2014/main" id="{8A8993A4-B5FA-AA57-B314-A54110D97D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291" y="2958725"/>
            <a:ext cx="441861" cy="44186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8BB64B0-762C-D009-9753-C685B4669776}"/>
              </a:ext>
            </a:extLst>
          </p:cNvPr>
          <p:cNvSpPr txBox="1"/>
          <p:nvPr/>
        </p:nvSpPr>
        <p:spPr>
          <a:xfrm>
            <a:off x="11677409" y="6350172"/>
            <a:ext cx="5145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50000"/>
                    <a:lumOff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11</a:t>
            </a:r>
            <a:endParaRPr lang="ko-KR" altLang="en-US" sz="1600" dirty="0">
              <a:solidFill>
                <a:schemeClr val="bg1">
                  <a:lumMod val="50000"/>
                  <a:lumOff val="50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F4D0334-9FF1-FD75-0EB6-BA23BEDD1542}"/>
              </a:ext>
            </a:extLst>
          </p:cNvPr>
          <p:cNvSpPr txBox="1"/>
          <p:nvPr/>
        </p:nvSpPr>
        <p:spPr>
          <a:xfrm>
            <a:off x="6477638" y="2700974"/>
            <a:ext cx="1154796" cy="307777"/>
          </a:xfrm>
          <a:prstGeom prst="rect">
            <a:avLst/>
          </a:prstGeom>
          <a:solidFill>
            <a:schemeClr val="tx1"/>
          </a:solidFill>
          <a:ln>
            <a:solidFill>
              <a:schemeClr val="bg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err="1">
                <a:solidFill>
                  <a:schemeClr val="bg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급수량</a:t>
            </a:r>
            <a:r>
              <a:rPr lang="ko-KR" altLang="en-US" sz="1400" dirty="0">
                <a:solidFill>
                  <a:schemeClr val="bg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제어</a:t>
            </a:r>
            <a:endParaRPr lang="en-US" altLang="ko-KR" sz="1400" dirty="0">
              <a:solidFill>
                <a:schemeClr val="bg1">
                  <a:lumMod val="75000"/>
                  <a:lumOff val="2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1D92ADA-BAF0-3714-F0BF-06209F2305CB}"/>
              </a:ext>
            </a:extLst>
          </p:cNvPr>
          <p:cNvSpPr txBox="1"/>
          <p:nvPr/>
        </p:nvSpPr>
        <p:spPr>
          <a:xfrm>
            <a:off x="7808919" y="2700973"/>
            <a:ext cx="1154796" cy="307777"/>
          </a:xfrm>
          <a:prstGeom prst="rect">
            <a:avLst/>
          </a:prstGeom>
          <a:solidFill>
            <a:schemeClr val="tx1"/>
          </a:solidFill>
          <a:ln>
            <a:solidFill>
              <a:schemeClr val="bg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광량 조절</a:t>
            </a:r>
            <a:endParaRPr lang="en-US" altLang="ko-KR" sz="1400" dirty="0">
              <a:solidFill>
                <a:schemeClr val="bg1">
                  <a:lumMod val="75000"/>
                  <a:lumOff val="2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E5FB84E-7938-1D97-DA68-6CE64136575F}"/>
              </a:ext>
            </a:extLst>
          </p:cNvPr>
          <p:cNvSpPr/>
          <p:nvPr/>
        </p:nvSpPr>
        <p:spPr>
          <a:xfrm>
            <a:off x="6303324" y="3690880"/>
            <a:ext cx="2812770" cy="1471885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B49E2AB-7BA7-0723-61D2-260B63A8BDBF}"/>
              </a:ext>
            </a:extLst>
          </p:cNvPr>
          <p:cNvSpPr txBox="1"/>
          <p:nvPr/>
        </p:nvSpPr>
        <p:spPr>
          <a:xfrm>
            <a:off x="6426446" y="3534853"/>
            <a:ext cx="1477333" cy="33855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모듈 관리 기능</a:t>
            </a:r>
            <a:endParaRPr lang="en-US" altLang="ko-KR" sz="16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1BB26A3-FDF0-02A3-DF26-9E651FD89047}"/>
              </a:ext>
            </a:extLst>
          </p:cNvPr>
          <p:cNvSpPr txBox="1"/>
          <p:nvPr/>
        </p:nvSpPr>
        <p:spPr>
          <a:xfrm>
            <a:off x="6487602" y="4024100"/>
            <a:ext cx="1154796" cy="307777"/>
          </a:xfrm>
          <a:prstGeom prst="rect">
            <a:avLst/>
          </a:prstGeom>
          <a:solidFill>
            <a:schemeClr val="tx1"/>
          </a:solidFill>
          <a:ln>
            <a:solidFill>
              <a:schemeClr val="bg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LED </a:t>
            </a:r>
            <a:r>
              <a:rPr lang="ko-KR" altLang="en-US" sz="1400" dirty="0">
                <a:solidFill>
                  <a:schemeClr val="bg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모듈</a:t>
            </a:r>
            <a:endParaRPr lang="en-US" altLang="ko-KR" sz="1400" dirty="0">
              <a:solidFill>
                <a:schemeClr val="bg1">
                  <a:lumMod val="75000"/>
                  <a:lumOff val="2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12DFCCF-E479-023B-E1EE-575CA302F4F5}"/>
              </a:ext>
            </a:extLst>
          </p:cNvPr>
          <p:cNvSpPr txBox="1"/>
          <p:nvPr/>
        </p:nvSpPr>
        <p:spPr>
          <a:xfrm>
            <a:off x="7818884" y="4021513"/>
            <a:ext cx="1154795" cy="307777"/>
          </a:xfrm>
          <a:prstGeom prst="rect">
            <a:avLst/>
          </a:prstGeom>
          <a:solidFill>
            <a:schemeClr val="tx1"/>
          </a:solidFill>
          <a:ln>
            <a:solidFill>
              <a:schemeClr val="bg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급수 모듈</a:t>
            </a:r>
            <a:endParaRPr lang="en-US" altLang="ko-KR" sz="1400" dirty="0">
              <a:solidFill>
                <a:schemeClr val="bg1">
                  <a:lumMod val="75000"/>
                  <a:lumOff val="2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cxnSp>
        <p:nvCxnSpPr>
          <p:cNvPr id="56" name="직선 연결선 11">
            <a:extLst>
              <a:ext uri="{FF2B5EF4-FFF2-40B4-BE49-F238E27FC236}">
                <a16:creationId xmlns:a16="http://schemas.microsoft.com/office/drawing/2014/main" id="{48A9E201-38EC-9B1E-A7FB-DF1371AD0FF8}"/>
              </a:ext>
            </a:extLst>
          </p:cNvPr>
          <p:cNvCxnSpPr>
            <a:cxnSpLocks/>
          </p:cNvCxnSpPr>
          <p:nvPr/>
        </p:nvCxnSpPr>
        <p:spPr>
          <a:xfrm flipH="1">
            <a:off x="443044" y="5736142"/>
            <a:ext cx="9622350" cy="0"/>
          </a:xfrm>
          <a:prstGeom prst="line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09418BE5-768A-821F-A2A9-CEB99D906987}"/>
              </a:ext>
            </a:extLst>
          </p:cNvPr>
          <p:cNvGrpSpPr/>
          <p:nvPr/>
        </p:nvGrpSpPr>
        <p:grpSpPr>
          <a:xfrm>
            <a:off x="9405388" y="541784"/>
            <a:ext cx="3091259" cy="1629648"/>
            <a:chOff x="9617781" y="2585762"/>
            <a:chExt cx="3091259" cy="1629648"/>
          </a:xfrm>
        </p:grpSpPr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BB7BDC23-976F-309F-584E-CB222C7AD675}"/>
                </a:ext>
              </a:extLst>
            </p:cNvPr>
            <p:cNvSpPr/>
            <p:nvPr/>
          </p:nvSpPr>
          <p:spPr>
            <a:xfrm>
              <a:off x="10359057" y="2585762"/>
              <a:ext cx="1629648" cy="1629648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 w="1270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D73B7150-7668-D409-7883-6FF57433656B}"/>
                </a:ext>
              </a:extLst>
            </p:cNvPr>
            <p:cNvSpPr txBox="1"/>
            <p:nvPr/>
          </p:nvSpPr>
          <p:spPr>
            <a:xfrm>
              <a:off x="9617781" y="3540600"/>
              <a:ext cx="309125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Server</a:t>
              </a:r>
              <a:endParaRPr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pic>
          <p:nvPicPr>
            <p:cNvPr id="60" name="그림 59" descr="스크린샷, 블랙, 디자인이(가) 표시된 사진&#10;&#10;자동 생성된 설명">
              <a:extLst>
                <a:ext uri="{FF2B5EF4-FFF2-40B4-BE49-F238E27FC236}">
                  <a16:creationId xmlns:a16="http://schemas.microsoft.com/office/drawing/2014/main" id="{277DC4E6-9CC5-D226-8A11-30990DB434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>
                    <a:alpha val="0"/>
                  </a:srgbClr>
                </a:clrFrom>
                <a:clrTo>
                  <a:srgbClr val="FFFFFF">
                    <a:alpha val="0"/>
                  </a:srgbClr>
                </a:clrTo>
              </a:clrChange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32254" y="2796634"/>
              <a:ext cx="882655" cy="882655"/>
            </a:xfrm>
            <a:prstGeom prst="rect">
              <a:avLst/>
            </a:prstGeom>
            <a:noFill/>
          </p:spPr>
        </p:pic>
      </p:grpSp>
      <p:sp>
        <p:nvSpPr>
          <p:cNvPr id="61" name="오른쪽 화살표[R] 50">
            <a:extLst>
              <a:ext uri="{FF2B5EF4-FFF2-40B4-BE49-F238E27FC236}">
                <a16:creationId xmlns:a16="http://schemas.microsoft.com/office/drawing/2014/main" id="{B4FB224D-81DA-1A18-5867-7191DA5B991E}"/>
              </a:ext>
            </a:extLst>
          </p:cNvPr>
          <p:cNvSpPr/>
          <p:nvPr/>
        </p:nvSpPr>
        <p:spPr>
          <a:xfrm rot="20155377">
            <a:off x="9678983" y="1263440"/>
            <a:ext cx="405856" cy="371286"/>
          </a:xfrm>
          <a:prstGeom prst="rightArrow">
            <a:avLst/>
          </a:prstGeom>
          <a:solidFill>
            <a:schemeClr val="tx1"/>
          </a:solidFill>
          <a:ln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2" name="오른쪽 화살표[R] 53">
            <a:extLst>
              <a:ext uri="{FF2B5EF4-FFF2-40B4-BE49-F238E27FC236}">
                <a16:creationId xmlns:a16="http://schemas.microsoft.com/office/drawing/2014/main" id="{894CF859-19A1-CE3C-1634-0AFC5CFBAD1A}"/>
              </a:ext>
            </a:extLst>
          </p:cNvPr>
          <p:cNvSpPr/>
          <p:nvPr/>
        </p:nvSpPr>
        <p:spPr>
          <a:xfrm rot="20272231" flipH="1">
            <a:off x="9650975" y="1736826"/>
            <a:ext cx="401852" cy="371286"/>
          </a:xfrm>
          <a:prstGeom prst="rightArrow">
            <a:avLst/>
          </a:prstGeom>
          <a:solidFill>
            <a:schemeClr val="tx1"/>
          </a:solidFill>
          <a:ln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3" name="오른쪽 화살표[R] 50">
            <a:extLst>
              <a:ext uri="{FF2B5EF4-FFF2-40B4-BE49-F238E27FC236}">
                <a16:creationId xmlns:a16="http://schemas.microsoft.com/office/drawing/2014/main" id="{4442ECB8-F73B-6748-76DF-3B238CDCE091}"/>
              </a:ext>
            </a:extLst>
          </p:cNvPr>
          <p:cNvSpPr/>
          <p:nvPr/>
        </p:nvSpPr>
        <p:spPr>
          <a:xfrm rot="16200000">
            <a:off x="10480323" y="2187890"/>
            <a:ext cx="405856" cy="371286"/>
          </a:xfrm>
          <a:prstGeom prst="rightArrow">
            <a:avLst/>
          </a:prstGeom>
          <a:solidFill>
            <a:schemeClr val="tx1"/>
          </a:solidFill>
          <a:ln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4" name="오른쪽 화살표[R] 53">
            <a:extLst>
              <a:ext uri="{FF2B5EF4-FFF2-40B4-BE49-F238E27FC236}">
                <a16:creationId xmlns:a16="http://schemas.microsoft.com/office/drawing/2014/main" id="{2B5AB215-5275-C79B-7518-C5142FB63EE0}"/>
              </a:ext>
            </a:extLst>
          </p:cNvPr>
          <p:cNvSpPr/>
          <p:nvPr/>
        </p:nvSpPr>
        <p:spPr>
          <a:xfrm rot="16200000" flipH="1">
            <a:off x="10987369" y="2211685"/>
            <a:ext cx="401852" cy="371286"/>
          </a:xfrm>
          <a:prstGeom prst="rightArrow">
            <a:avLst/>
          </a:prstGeom>
          <a:solidFill>
            <a:schemeClr val="tx1"/>
          </a:solidFill>
          <a:ln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5" name="모서리가 둥근 직사각형 6">
            <a:extLst>
              <a:ext uri="{FF2B5EF4-FFF2-40B4-BE49-F238E27FC236}">
                <a16:creationId xmlns:a16="http://schemas.microsoft.com/office/drawing/2014/main" id="{BE1B5E46-D438-1CA9-4C1A-8819DD3455CB}"/>
              </a:ext>
            </a:extLst>
          </p:cNvPr>
          <p:cNvSpPr/>
          <p:nvPr/>
        </p:nvSpPr>
        <p:spPr>
          <a:xfrm>
            <a:off x="10134674" y="3432585"/>
            <a:ext cx="1642558" cy="2634695"/>
          </a:xfrm>
          <a:prstGeom prst="roundRect">
            <a:avLst/>
          </a:prstGeom>
          <a:solidFill>
            <a:srgbClr val="AFC5B9"/>
          </a:solidFill>
          <a:ln w="12700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EF13B318-3F8C-8E99-0441-4D14AAC71ECF}"/>
              </a:ext>
            </a:extLst>
          </p:cNvPr>
          <p:cNvSpPr txBox="1"/>
          <p:nvPr/>
        </p:nvSpPr>
        <p:spPr>
          <a:xfrm>
            <a:off x="10408164" y="4304585"/>
            <a:ext cx="1154796" cy="307777"/>
          </a:xfrm>
          <a:prstGeom prst="rect">
            <a:avLst/>
          </a:prstGeom>
          <a:solidFill>
            <a:schemeClr val="tx1"/>
          </a:solidFill>
          <a:ln>
            <a:solidFill>
              <a:schemeClr val="bg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  <a:r>
              <a:rPr lang="ko-KR" altLang="en-US" sz="1400" dirty="0">
                <a:solidFill>
                  <a:schemeClr val="bg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회원 정보</a:t>
            </a:r>
            <a:endParaRPr lang="en-US" altLang="ko-KR" sz="1400" dirty="0">
              <a:solidFill>
                <a:schemeClr val="bg1">
                  <a:lumMod val="75000"/>
                  <a:lumOff val="2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167677F8-9A8F-E8D2-BA77-087E3E0871EB}"/>
              </a:ext>
            </a:extLst>
          </p:cNvPr>
          <p:cNvSpPr txBox="1"/>
          <p:nvPr/>
        </p:nvSpPr>
        <p:spPr>
          <a:xfrm>
            <a:off x="10401155" y="4700313"/>
            <a:ext cx="1154795" cy="307777"/>
          </a:xfrm>
          <a:prstGeom prst="rect">
            <a:avLst/>
          </a:prstGeom>
          <a:solidFill>
            <a:schemeClr val="tx1"/>
          </a:solidFill>
          <a:ln>
            <a:solidFill>
              <a:schemeClr val="bg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  <a:r>
              <a:rPr lang="ko-KR" altLang="en-US" sz="1400" dirty="0">
                <a:solidFill>
                  <a:schemeClr val="bg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기기 정보</a:t>
            </a:r>
            <a:endParaRPr lang="en-US" altLang="ko-KR" sz="1400" dirty="0">
              <a:solidFill>
                <a:schemeClr val="bg1">
                  <a:lumMod val="75000"/>
                  <a:lumOff val="2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39670FE8-39FF-361C-D986-84AA789C7599}"/>
              </a:ext>
            </a:extLst>
          </p:cNvPr>
          <p:cNvSpPr txBox="1"/>
          <p:nvPr/>
        </p:nvSpPr>
        <p:spPr>
          <a:xfrm>
            <a:off x="10425255" y="5089952"/>
            <a:ext cx="1154796" cy="307777"/>
          </a:xfrm>
          <a:prstGeom prst="rect">
            <a:avLst/>
          </a:prstGeom>
          <a:solidFill>
            <a:schemeClr val="tx1"/>
          </a:solidFill>
          <a:ln>
            <a:solidFill>
              <a:schemeClr val="bg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  <a:r>
              <a:rPr lang="ko-KR" altLang="en-US" sz="1400" dirty="0">
                <a:solidFill>
                  <a:schemeClr val="bg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식물 정보</a:t>
            </a:r>
            <a:endParaRPr lang="en-US" altLang="ko-KR" sz="1400" dirty="0">
              <a:solidFill>
                <a:schemeClr val="bg1">
                  <a:lumMod val="75000"/>
                  <a:lumOff val="2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F6E7FD5C-BFA3-49FE-85A4-BF69A99D4304}"/>
              </a:ext>
            </a:extLst>
          </p:cNvPr>
          <p:cNvSpPr txBox="1"/>
          <p:nvPr/>
        </p:nvSpPr>
        <p:spPr>
          <a:xfrm>
            <a:off x="10299797" y="5508465"/>
            <a:ext cx="1405711" cy="307777"/>
          </a:xfrm>
          <a:prstGeom prst="rect">
            <a:avLst/>
          </a:prstGeom>
          <a:solidFill>
            <a:schemeClr val="tx1"/>
          </a:solidFill>
          <a:ln>
            <a:solidFill>
              <a:schemeClr val="bg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  <a:r>
              <a:rPr lang="ko-KR" altLang="en-US" sz="1400" dirty="0">
                <a:solidFill>
                  <a:schemeClr val="bg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디바이스 로그</a:t>
            </a:r>
            <a:endParaRPr lang="en-US" altLang="ko-KR" sz="1400" dirty="0">
              <a:solidFill>
                <a:schemeClr val="bg1">
                  <a:lumMod val="75000"/>
                  <a:lumOff val="2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9C003A66-1D08-5702-A754-08EFF8ABDAD1}"/>
              </a:ext>
            </a:extLst>
          </p:cNvPr>
          <p:cNvGrpSpPr/>
          <p:nvPr/>
        </p:nvGrpSpPr>
        <p:grpSpPr>
          <a:xfrm>
            <a:off x="10039669" y="2611382"/>
            <a:ext cx="1877768" cy="1629648"/>
            <a:chOff x="10099280" y="1562739"/>
            <a:chExt cx="1877768" cy="1629648"/>
          </a:xfrm>
        </p:grpSpPr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A56F5D03-80D5-7C5B-9038-77230AD3535E}"/>
                </a:ext>
              </a:extLst>
            </p:cNvPr>
            <p:cNvSpPr/>
            <p:nvPr/>
          </p:nvSpPr>
          <p:spPr>
            <a:xfrm>
              <a:off x="10202531" y="1562739"/>
              <a:ext cx="1629648" cy="1629648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 w="1270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72" name="그림 71" descr="블랙, 어둠이(가) 표시된 사진&#10;&#10;자동 생성된 설명">
              <a:extLst>
                <a:ext uri="{FF2B5EF4-FFF2-40B4-BE49-F238E27FC236}">
                  <a16:creationId xmlns:a16="http://schemas.microsoft.com/office/drawing/2014/main" id="{E0957039-326D-BAC8-9B31-2EC11284452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5766" y="1752357"/>
              <a:ext cx="679599" cy="679599"/>
            </a:xfrm>
            <a:prstGeom prst="rect">
              <a:avLst/>
            </a:prstGeom>
          </p:spPr>
        </p:pic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8498C1D3-B72F-1701-8B29-123076F11057}"/>
                </a:ext>
              </a:extLst>
            </p:cNvPr>
            <p:cNvSpPr txBox="1"/>
            <p:nvPr/>
          </p:nvSpPr>
          <p:spPr>
            <a:xfrm>
              <a:off x="10099280" y="2475353"/>
              <a:ext cx="18777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Database</a:t>
              </a:r>
              <a:endParaRPr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576719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AB34E44-C564-A40F-7B3E-31BF0E691468}"/>
              </a:ext>
            </a:extLst>
          </p:cNvPr>
          <p:cNvSpPr/>
          <p:nvPr/>
        </p:nvSpPr>
        <p:spPr>
          <a:xfrm>
            <a:off x="2590527" y="1506822"/>
            <a:ext cx="6998676" cy="3947746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64FAE361-56C7-5CAF-78DF-A7DA941E09C2}"/>
              </a:ext>
            </a:extLst>
          </p:cNvPr>
          <p:cNvSpPr/>
          <p:nvPr/>
        </p:nvSpPr>
        <p:spPr>
          <a:xfrm>
            <a:off x="227477" y="2701671"/>
            <a:ext cx="1566856" cy="1566856"/>
          </a:xfrm>
          <a:prstGeom prst="ellipse">
            <a:avLst/>
          </a:prstGeom>
          <a:noFill/>
          <a:ln w="88900">
            <a:solidFill>
              <a:srgbClr val="AFC5B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DA12906E-7F3F-0458-3D55-06751F844507}"/>
              </a:ext>
            </a:extLst>
          </p:cNvPr>
          <p:cNvSpPr txBox="1"/>
          <p:nvPr/>
        </p:nvSpPr>
        <p:spPr>
          <a:xfrm>
            <a:off x="273772" y="247151"/>
            <a:ext cx="800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02</a:t>
            </a:r>
            <a:endParaRPr lang="ko-KR" altLang="en-US" sz="3600" dirty="0">
              <a:solidFill>
                <a:schemeClr val="bg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C9ECE309-C7D0-C2C9-1756-21864569A305}"/>
              </a:ext>
            </a:extLst>
          </p:cNvPr>
          <p:cNvSpPr txBox="1"/>
          <p:nvPr/>
        </p:nvSpPr>
        <p:spPr>
          <a:xfrm>
            <a:off x="961580" y="312613"/>
            <a:ext cx="62954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프로젝트 개발 내용</a:t>
            </a:r>
            <a:r>
              <a:rPr lang="ko-KR" altLang="en-US" dirty="0">
                <a:solidFill>
                  <a:schemeClr val="tx1">
                    <a:lumMod val="6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dirty="0">
                <a:solidFill>
                  <a:schemeClr val="tx1">
                    <a:lumMod val="6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–</a:t>
            </a:r>
            <a:r>
              <a:rPr lang="ko-KR" altLang="en-US" dirty="0">
                <a:solidFill>
                  <a:schemeClr val="tx1">
                    <a:lumMod val="6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관리자 기능 개발 내용</a:t>
            </a:r>
            <a:endParaRPr lang="ko-KR" altLang="en-US" sz="2800" dirty="0">
              <a:solidFill>
                <a:schemeClr val="tx1">
                  <a:lumMod val="6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0C030E2-4FC3-6810-5CF1-70885CB24E66}"/>
              </a:ext>
            </a:extLst>
          </p:cNvPr>
          <p:cNvSpPr/>
          <p:nvPr/>
        </p:nvSpPr>
        <p:spPr>
          <a:xfrm>
            <a:off x="3047898" y="1882838"/>
            <a:ext cx="2760064" cy="1471885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43AE8D5-FEF7-9AF4-A1D2-6F25460F7D66}"/>
              </a:ext>
            </a:extLst>
          </p:cNvPr>
          <p:cNvSpPr txBox="1"/>
          <p:nvPr/>
        </p:nvSpPr>
        <p:spPr>
          <a:xfrm>
            <a:off x="3171019" y="1726811"/>
            <a:ext cx="1449933" cy="33855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회원 관리 기능</a:t>
            </a:r>
            <a:endParaRPr lang="en-US" altLang="ko-KR" sz="16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929810A-1F19-8AD9-E886-BB886ACFB06B}"/>
              </a:ext>
            </a:extLst>
          </p:cNvPr>
          <p:cNvSpPr/>
          <p:nvPr/>
        </p:nvSpPr>
        <p:spPr>
          <a:xfrm>
            <a:off x="6318039" y="1867351"/>
            <a:ext cx="2812770" cy="1471885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7E9871-60CD-9B73-BBF7-139C6BC6446C}"/>
              </a:ext>
            </a:extLst>
          </p:cNvPr>
          <p:cNvSpPr txBox="1"/>
          <p:nvPr/>
        </p:nvSpPr>
        <p:spPr>
          <a:xfrm>
            <a:off x="6441161" y="1711324"/>
            <a:ext cx="1832402" cy="33855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디바이스 관리 기능</a:t>
            </a:r>
            <a:endParaRPr lang="en-US" altLang="ko-KR" sz="16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FCE7648-4354-30AD-D294-949574B681C1}"/>
              </a:ext>
            </a:extLst>
          </p:cNvPr>
          <p:cNvSpPr/>
          <p:nvPr/>
        </p:nvSpPr>
        <p:spPr>
          <a:xfrm>
            <a:off x="3047898" y="3743541"/>
            <a:ext cx="2812770" cy="1471885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D33F404-CF4E-A1DC-0AC1-D5F629FDB65C}"/>
              </a:ext>
            </a:extLst>
          </p:cNvPr>
          <p:cNvSpPr txBox="1"/>
          <p:nvPr/>
        </p:nvSpPr>
        <p:spPr>
          <a:xfrm>
            <a:off x="3171019" y="3587514"/>
            <a:ext cx="1672458" cy="33855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식물 </a:t>
            </a:r>
            <a:r>
              <a:rPr lang="en-US" altLang="ko-KR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AI</a:t>
            </a:r>
            <a:r>
              <a:rPr lang="ko-KR" altLang="en-US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분류 기능</a:t>
            </a:r>
            <a:endParaRPr lang="en-US" altLang="ko-KR" sz="16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74BC5AA-3968-7620-1FBB-07AD01954EA8}"/>
              </a:ext>
            </a:extLst>
          </p:cNvPr>
          <p:cNvSpPr/>
          <p:nvPr/>
        </p:nvSpPr>
        <p:spPr>
          <a:xfrm>
            <a:off x="6334677" y="3743541"/>
            <a:ext cx="2812770" cy="1471885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890330-836B-4F5A-94C7-BFEDFA7EE36C}"/>
              </a:ext>
            </a:extLst>
          </p:cNvPr>
          <p:cNvSpPr txBox="1"/>
          <p:nvPr/>
        </p:nvSpPr>
        <p:spPr>
          <a:xfrm>
            <a:off x="6457798" y="3587514"/>
            <a:ext cx="1198449" cy="33855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데이터</a:t>
            </a:r>
            <a:r>
              <a:rPr lang="en-US" altLang="ko-KR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관리</a:t>
            </a:r>
            <a:endParaRPr lang="en-US" altLang="ko-KR" sz="16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E178013-0678-61A4-A007-4916A723F8E9}"/>
              </a:ext>
            </a:extLst>
          </p:cNvPr>
          <p:cNvSpPr txBox="1"/>
          <p:nvPr/>
        </p:nvSpPr>
        <p:spPr>
          <a:xfrm>
            <a:off x="3246733" y="2263757"/>
            <a:ext cx="920822" cy="307777"/>
          </a:xfrm>
          <a:prstGeom prst="rect">
            <a:avLst/>
          </a:prstGeom>
          <a:solidFill>
            <a:schemeClr val="tx1"/>
          </a:solidFill>
          <a:ln>
            <a:solidFill>
              <a:schemeClr val="bg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회원 조회</a:t>
            </a:r>
            <a:endParaRPr lang="en-US" altLang="ko-KR" sz="1400" dirty="0">
              <a:solidFill>
                <a:schemeClr val="bg1">
                  <a:lumMod val="75000"/>
                  <a:lumOff val="2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469D9FB-B1D8-0897-0CE4-AF43BA4F01E7}"/>
              </a:ext>
            </a:extLst>
          </p:cNvPr>
          <p:cNvSpPr txBox="1"/>
          <p:nvPr/>
        </p:nvSpPr>
        <p:spPr>
          <a:xfrm>
            <a:off x="4401529" y="2263757"/>
            <a:ext cx="1304680" cy="307777"/>
          </a:xfrm>
          <a:prstGeom prst="rect">
            <a:avLst/>
          </a:prstGeom>
          <a:solidFill>
            <a:schemeClr val="tx1"/>
          </a:solidFill>
          <a:ln>
            <a:solidFill>
              <a:schemeClr val="bg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회원 관리</a:t>
            </a:r>
            <a:endParaRPr lang="en-US" altLang="ko-KR" sz="1400" dirty="0">
              <a:solidFill>
                <a:schemeClr val="bg1">
                  <a:lumMod val="75000"/>
                  <a:lumOff val="2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7D71DAF-5F97-44B5-3A61-5D970F331BA9}"/>
              </a:ext>
            </a:extLst>
          </p:cNvPr>
          <p:cNvSpPr txBox="1"/>
          <p:nvPr/>
        </p:nvSpPr>
        <p:spPr>
          <a:xfrm>
            <a:off x="6477638" y="2239946"/>
            <a:ext cx="1154796" cy="307777"/>
          </a:xfrm>
          <a:prstGeom prst="rect">
            <a:avLst/>
          </a:prstGeom>
          <a:solidFill>
            <a:schemeClr val="tx1"/>
          </a:solidFill>
          <a:ln>
            <a:solidFill>
              <a:schemeClr val="bg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Device </a:t>
            </a:r>
            <a:r>
              <a:rPr lang="ko-KR" altLang="en-US" sz="1400" dirty="0">
                <a:solidFill>
                  <a:schemeClr val="bg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등록</a:t>
            </a:r>
            <a:endParaRPr lang="en-US" altLang="ko-KR" sz="1400" dirty="0">
              <a:solidFill>
                <a:schemeClr val="bg1">
                  <a:lumMod val="75000"/>
                  <a:lumOff val="2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C714A82-E75C-5B0D-559D-EC9978FA4A17}"/>
              </a:ext>
            </a:extLst>
          </p:cNvPr>
          <p:cNvSpPr txBox="1"/>
          <p:nvPr/>
        </p:nvSpPr>
        <p:spPr>
          <a:xfrm>
            <a:off x="7808920" y="2237359"/>
            <a:ext cx="1154795" cy="307777"/>
          </a:xfrm>
          <a:prstGeom prst="rect">
            <a:avLst/>
          </a:prstGeom>
          <a:solidFill>
            <a:schemeClr val="tx1"/>
          </a:solidFill>
          <a:ln>
            <a:solidFill>
              <a:schemeClr val="bg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Device </a:t>
            </a:r>
            <a:r>
              <a:rPr lang="ko-KR" altLang="en-US" sz="1400" dirty="0">
                <a:solidFill>
                  <a:schemeClr val="bg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삭제</a:t>
            </a:r>
            <a:endParaRPr lang="en-US" altLang="ko-KR" sz="1400" dirty="0">
              <a:solidFill>
                <a:schemeClr val="bg1">
                  <a:lumMod val="75000"/>
                  <a:lumOff val="2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BF237A7-08CC-0B0A-80EC-8A5698341F04}"/>
              </a:ext>
            </a:extLst>
          </p:cNvPr>
          <p:cNvSpPr txBox="1"/>
          <p:nvPr/>
        </p:nvSpPr>
        <p:spPr>
          <a:xfrm>
            <a:off x="6477637" y="2726669"/>
            <a:ext cx="1154795" cy="307777"/>
          </a:xfrm>
          <a:prstGeom prst="rect">
            <a:avLst/>
          </a:prstGeom>
          <a:solidFill>
            <a:schemeClr val="tx1"/>
          </a:solidFill>
          <a:ln>
            <a:solidFill>
              <a:schemeClr val="bg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Device </a:t>
            </a:r>
            <a:r>
              <a:rPr lang="ko-KR" altLang="en-US" sz="1400" dirty="0">
                <a:solidFill>
                  <a:schemeClr val="bg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조회</a:t>
            </a:r>
            <a:endParaRPr lang="en-US" altLang="ko-KR" sz="1400" dirty="0">
              <a:solidFill>
                <a:schemeClr val="bg1">
                  <a:lumMod val="75000"/>
                  <a:lumOff val="2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00DF67A-8CA3-8704-ADDF-00587CFC51CD}"/>
              </a:ext>
            </a:extLst>
          </p:cNvPr>
          <p:cNvSpPr txBox="1"/>
          <p:nvPr/>
        </p:nvSpPr>
        <p:spPr>
          <a:xfrm>
            <a:off x="3246733" y="4158859"/>
            <a:ext cx="1154796" cy="523220"/>
          </a:xfrm>
          <a:prstGeom prst="rect">
            <a:avLst/>
          </a:prstGeom>
          <a:solidFill>
            <a:schemeClr val="tx1"/>
          </a:solidFill>
          <a:ln>
            <a:solidFill>
              <a:schemeClr val="bg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결과 데이터 확인</a:t>
            </a:r>
            <a:endParaRPr lang="en-US" altLang="ko-KR" sz="1400" dirty="0">
              <a:solidFill>
                <a:schemeClr val="bg1">
                  <a:lumMod val="75000"/>
                  <a:lumOff val="2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4F99048-0BEC-BE7C-4A6F-9169BF57A80C}"/>
              </a:ext>
            </a:extLst>
          </p:cNvPr>
          <p:cNvSpPr txBox="1"/>
          <p:nvPr/>
        </p:nvSpPr>
        <p:spPr>
          <a:xfrm>
            <a:off x="6650430" y="4114638"/>
            <a:ext cx="2181263" cy="307777"/>
          </a:xfrm>
          <a:prstGeom prst="rect">
            <a:avLst/>
          </a:prstGeom>
          <a:solidFill>
            <a:schemeClr val="tx1"/>
          </a:solidFill>
          <a:ln>
            <a:solidFill>
              <a:schemeClr val="bg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Device</a:t>
            </a:r>
            <a:r>
              <a:rPr lang="ko-KR" altLang="en-US" sz="1400" dirty="0">
                <a:solidFill>
                  <a:schemeClr val="bg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로그 및 에러 처리</a:t>
            </a:r>
            <a:endParaRPr lang="en-US" altLang="ko-KR" sz="1400" dirty="0">
              <a:solidFill>
                <a:schemeClr val="bg1">
                  <a:lumMod val="75000"/>
                  <a:lumOff val="2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691B18D-C21D-E53A-D6E2-3BD7C01FA003}"/>
              </a:ext>
            </a:extLst>
          </p:cNvPr>
          <p:cNvSpPr txBox="1"/>
          <p:nvPr/>
        </p:nvSpPr>
        <p:spPr>
          <a:xfrm>
            <a:off x="6985219" y="4588911"/>
            <a:ext cx="1500311" cy="307777"/>
          </a:xfrm>
          <a:prstGeom prst="rect">
            <a:avLst/>
          </a:prstGeom>
          <a:solidFill>
            <a:schemeClr val="tx1"/>
          </a:solidFill>
          <a:ln>
            <a:solidFill>
              <a:schemeClr val="bg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식물 정보 수정</a:t>
            </a:r>
            <a:endParaRPr lang="en-US" altLang="ko-KR" sz="1400" dirty="0">
              <a:solidFill>
                <a:schemeClr val="bg1">
                  <a:lumMod val="75000"/>
                  <a:lumOff val="2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50" name="오른쪽 화살표[R] 49">
            <a:extLst>
              <a:ext uri="{FF2B5EF4-FFF2-40B4-BE49-F238E27FC236}">
                <a16:creationId xmlns:a16="http://schemas.microsoft.com/office/drawing/2014/main" id="{38CC4BBF-98E5-B733-82E3-A8C51430CEE9}"/>
              </a:ext>
            </a:extLst>
          </p:cNvPr>
          <p:cNvSpPr/>
          <p:nvPr/>
        </p:nvSpPr>
        <p:spPr>
          <a:xfrm>
            <a:off x="2000670" y="2956876"/>
            <a:ext cx="405856" cy="371286"/>
          </a:xfrm>
          <a:prstGeom prst="rightArrow">
            <a:avLst/>
          </a:prstGeom>
          <a:solidFill>
            <a:schemeClr val="tx1"/>
          </a:solidFill>
          <a:ln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1" name="오른쪽 화살표[R] 50">
            <a:extLst>
              <a:ext uri="{FF2B5EF4-FFF2-40B4-BE49-F238E27FC236}">
                <a16:creationId xmlns:a16="http://schemas.microsoft.com/office/drawing/2014/main" id="{E7232553-9A85-BBBC-424E-A7283784574E}"/>
              </a:ext>
            </a:extLst>
          </p:cNvPr>
          <p:cNvSpPr/>
          <p:nvPr/>
        </p:nvSpPr>
        <p:spPr>
          <a:xfrm>
            <a:off x="9771202" y="2956876"/>
            <a:ext cx="405856" cy="371286"/>
          </a:xfrm>
          <a:prstGeom prst="rightArrow">
            <a:avLst/>
          </a:prstGeom>
          <a:solidFill>
            <a:schemeClr val="tx1"/>
          </a:solidFill>
          <a:ln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3" name="오른쪽 화살표[R] 52">
            <a:extLst>
              <a:ext uri="{FF2B5EF4-FFF2-40B4-BE49-F238E27FC236}">
                <a16:creationId xmlns:a16="http://schemas.microsoft.com/office/drawing/2014/main" id="{91DC0A7A-1CAF-FCB2-81AA-E3AE643AED66}"/>
              </a:ext>
            </a:extLst>
          </p:cNvPr>
          <p:cNvSpPr/>
          <p:nvPr/>
        </p:nvSpPr>
        <p:spPr>
          <a:xfrm flipH="1">
            <a:off x="1951671" y="3485099"/>
            <a:ext cx="401852" cy="371286"/>
          </a:xfrm>
          <a:prstGeom prst="rightArrow">
            <a:avLst/>
          </a:prstGeom>
          <a:solidFill>
            <a:schemeClr val="tx1"/>
          </a:solidFill>
          <a:ln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4" name="오른쪽 화살표[R] 53">
            <a:extLst>
              <a:ext uri="{FF2B5EF4-FFF2-40B4-BE49-F238E27FC236}">
                <a16:creationId xmlns:a16="http://schemas.microsoft.com/office/drawing/2014/main" id="{8502BCFB-1B53-B746-6B77-71652A799329}"/>
              </a:ext>
            </a:extLst>
          </p:cNvPr>
          <p:cNvSpPr/>
          <p:nvPr/>
        </p:nvSpPr>
        <p:spPr>
          <a:xfrm flipH="1">
            <a:off x="9746828" y="3485099"/>
            <a:ext cx="401852" cy="371286"/>
          </a:xfrm>
          <a:prstGeom prst="rightArrow">
            <a:avLst/>
          </a:prstGeom>
          <a:solidFill>
            <a:schemeClr val="tx1"/>
          </a:solidFill>
          <a:ln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0" name="직선 연결선 11">
            <a:extLst>
              <a:ext uri="{FF2B5EF4-FFF2-40B4-BE49-F238E27FC236}">
                <a16:creationId xmlns:a16="http://schemas.microsoft.com/office/drawing/2014/main" id="{5CF407A2-3690-56D9-74F5-2809C88D6B63}"/>
              </a:ext>
            </a:extLst>
          </p:cNvPr>
          <p:cNvCxnSpPr>
            <a:cxnSpLocks/>
          </p:cNvCxnSpPr>
          <p:nvPr/>
        </p:nvCxnSpPr>
        <p:spPr>
          <a:xfrm flipH="1">
            <a:off x="443044" y="5715112"/>
            <a:ext cx="11293642" cy="0"/>
          </a:xfrm>
          <a:prstGeom prst="line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9F6DD6EA-04ED-0AB1-FB61-57AD6CDE43B4}"/>
              </a:ext>
            </a:extLst>
          </p:cNvPr>
          <p:cNvSpPr txBox="1"/>
          <p:nvPr/>
        </p:nvSpPr>
        <p:spPr>
          <a:xfrm>
            <a:off x="4553700" y="4158859"/>
            <a:ext cx="1154796" cy="523220"/>
          </a:xfrm>
          <a:prstGeom prst="rect">
            <a:avLst/>
          </a:prstGeom>
          <a:solidFill>
            <a:schemeClr val="tx1"/>
          </a:solidFill>
          <a:ln>
            <a:solidFill>
              <a:schemeClr val="bg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식물 종 추가 학습</a:t>
            </a:r>
            <a:endParaRPr lang="en-US" altLang="ko-KR" sz="1400" dirty="0">
              <a:solidFill>
                <a:schemeClr val="bg1">
                  <a:lumMod val="75000"/>
                  <a:lumOff val="2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AD46264-1A19-E92B-355E-5C9CAA03B3B3}"/>
              </a:ext>
            </a:extLst>
          </p:cNvPr>
          <p:cNvSpPr txBox="1"/>
          <p:nvPr/>
        </p:nvSpPr>
        <p:spPr>
          <a:xfrm>
            <a:off x="546986" y="3511301"/>
            <a:ext cx="9465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관리자</a:t>
            </a:r>
            <a:endParaRPr lang="en-US" altLang="ko-KR" sz="1600" b="1" dirty="0">
              <a:solidFill>
                <a:schemeClr val="bg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ctr"/>
            <a:r>
              <a:rPr lang="en-US" altLang="ko-KR" sz="1200" dirty="0">
                <a:solidFill>
                  <a:schemeClr val="bg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Web</a:t>
            </a:r>
            <a:endParaRPr lang="ko-KR" altLang="en-US" sz="1200" dirty="0">
              <a:solidFill>
                <a:schemeClr val="bg1">
                  <a:lumMod val="75000"/>
                  <a:lumOff val="2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32" name="그림 31" descr="블랙, 어둠이(가) 표시된 사진&#10;&#10;자동 생성된 설명">
            <a:extLst>
              <a:ext uri="{FF2B5EF4-FFF2-40B4-BE49-F238E27FC236}">
                <a16:creationId xmlns:a16="http://schemas.microsoft.com/office/drawing/2014/main" id="{9AD61809-AE21-DCA5-3F82-C517B4680F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474" y="2875887"/>
            <a:ext cx="646332" cy="64633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A738135-D733-B1C4-CCA3-247C6D677FED}"/>
              </a:ext>
            </a:extLst>
          </p:cNvPr>
          <p:cNvSpPr txBox="1"/>
          <p:nvPr/>
        </p:nvSpPr>
        <p:spPr>
          <a:xfrm>
            <a:off x="11677409" y="6350172"/>
            <a:ext cx="5145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50000"/>
                    <a:lumOff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12</a:t>
            </a:r>
            <a:endParaRPr lang="ko-KR" altLang="en-US" sz="1600" dirty="0">
              <a:solidFill>
                <a:schemeClr val="bg1">
                  <a:lumMod val="50000"/>
                  <a:lumOff val="50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2C1A58-EDAE-EF62-3E66-CBBDAE069426}"/>
              </a:ext>
            </a:extLst>
          </p:cNvPr>
          <p:cNvSpPr txBox="1"/>
          <p:nvPr/>
        </p:nvSpPr>
        <p:spPr>
          <a:xfrm>
            <a:off x="2889864" y="1290144"/>
            <a:ext cx="6400001" cy="338554"/>
          </a:xfrm>
          <a:prstGeom prst="rect">
            <a:avLst/>
          </a:prstGeom>
          <a:solidFill>
            <a:schemeClr val="tx1"/>
          </a:solidFill>
          <a:ln>
            <a:solidFill>
              <a:schemeClr val="bg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>
                <a:solidFill>
                  <a:schemeClr val="bg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스마트 화단 서버</a:t>
            </a:r>
            <a:endParaRPr lang="en-US" altLang="ko-KR" sz="1600" b="1" dirty="0">
              <a:solidFill>
                <a:schemeClr val="bg1">
                  <a:lumMod val="75000"/>
                  <a:lumOff val="2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5" name="모서리가 둥근 직사각형 6">
            <a:extLst>
              <a:ext uri="{FF2B5EF4-FFF2-40B4-BE49-F238E27FC236}">
                <a16:creationId xmlns:a16="http://schemas.microsoft.com/office/drawing/2014/main" id="{D6DAD4E3-E361-3792-19EC-60D1E6922B27}"/>
              </a:ext>
            </a:extLst>
          </p:cNvPr>
          <p:cNvSpPr/>
          <p:nvPr/>
        </p:nvSpPr>
        <p:spPr>
          <a:xfrm>
            <a:off x="10258805" y="2426193"/>
            <a:ext cx="1642558" cy="2634695"/>
          </a:xfrm>
          <a:prstGeom prst="roundRect">
            <a:avLst/>
          </a:prstGeom>
          <a:solidFill>
            <a:srgbClr val="AFC5B9"/>
          </a:solidFill>
          <a:ln w="12700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CE5C177-A8C3-D6C2-5688-AC9C4C0C4765}"/>
              </a:ext>
            </a:extLst>
          </p:cNvPr>
          <p:cNvSpPr txBox="1"/>
          <p:nvPr/>
        </p:nvSpPr>
        <p:spPr>
          <a:xfrm>
            <a:off x="10532295" y="3298193"/>
            <a:ext cx="1154796" cy="307777"/>
          </a:xfrm>
          <a:prstGeom prst="rect">
            <a:avLst/>
          </a:prstGeom>
          <a:solidFill>
            <a:schemeClr val="tx1"/>
          </a:solidFill>
          <a:ln>
            <a:solidFill>
              <a:schemeClr val="bg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  <a:r>
              <a:rPr lang="ko-KR" altLang="en-US" sz="1400" dirty="0">
                <a:solidFill>
                  <a:schemeClr val="bg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회원 정보</a:t>
            </a:r>
            <a:endParaRPr lang="en-US" altLang="ko-KR" sz="1400" dirty="0">
              <a:solidFill>
                <a:schemeClr val="bg1">
                  <a:lumMod val="75000"/>
                  <a:lumOff val="2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CB465BD-046E-C2F2-D2B7-7D3B8A8A1424}"/>
              </a:ext>
            </a:extLst>
          </p:cNvPr>
          <p:cNvSpPr txBox="1"/>
          <p:nvPr/>
        </p:nvSpPr>
        <p:spPr>
          <a:xfrm>
            <a:off x="10525286" y="3693921"/>
            <a:ext cx="1154795" cy="307777"/>
          </a:xfrm>
          <a:prstGeom prst="rect">
            <a:avLst/>
          </a:prstGeom>
          <a:solidFill>
            <a:schemeClr val="tx1"/>
          </a:solidFill>
          <a:ln>
            <a:solidFill>
              <a:schemeClr val="bg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  <a:r>
              <a:rPr lang="ko-KR" altLang="en-US" sz="1400" dirty="0">
                <a:solidFill>
                  <a:schemeClr val="bg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기기 정보</a:t>
            </a:r>
            <a:endParaRPr lang="en-US" altLang="ko-KR" sz="1400" dirty="0">
              <a:solidFill>
                <a:schemeClr val="bg1">
                  <a:lumMod val="75000"/>
                  <a:lumOff val="2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4585268-BE38-4049-C2E9-CF2B5E8F81D1}"/>
              </a:ext>
            </a:extLst>
          </p:cNvPr>
          <p:cNvSpPr txBox="1"/>
          <p:nvPr/>
        </p:nvSpPr>
        <p:spPr>
          <a:xfrm>
            <a:off x="10549386" y="4083560"/>
            <a:ext cx="1154796" cy="307777"/>
          </a:xfrm>
          <a:prstGeom prst="rect">
            <a:avLst/>
          </a:prstGeom>
          <a:solidFill>
            <a:schemeClr val="tx1"/>
          </a:solidFill>
          <a:ln>
            <a:solidFill>
              <a:schemeClr val="bg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  <a:r>
              <a:rPr lang="ko-KR" altLang="en-US" sz="1400" dirty="0">
                <a:solidFill>
                  <a:schemeClr val="bg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식물 정보</a:t>
            </a:r>
            <a:endParaRPr lang="en-US" altLang="ko-KR" sz="1400" dirty="0">
              <a:solidFill>
                <a:schemeClr val="bg1">
                  <a:lumMod val="75000"/>
                  <a:lumOff val="2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3003745-D6AD-1609-7243-AF5D523BAC71}"/>
              </a:ext>
            </a:extLst>
          </p:cNvPr>
          <p:cNvSpPr txBox="1"/>
          <p:nvPr/>
        </p:nvSpPr>
        <p:spPr>
          <a:xfrm>
            <a:off x="10423928" y="4502073"/>
            <a:ext cx="1405711" cy="307777"/>
          </a:xfrm>
          <a:prstGeom prst="rect">
            <a:avLst/>
          </a:prstGeom>
          <a:solidFill>
            <a:schemeClr val="tx1"/>
          </a:solidFill>
          <a:ln>
            <a:solidFill>
              <a:schemeClr val="bg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  <a:r>
              <a:rPr lang="ko-KR" altLang="en-US" sz="1400" dirty="0">
                <a:solidFill>
                  <a:schemeClr val="bg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디바이스 로그</a:t>
            </a:r>
            <a:endParaRPr lang="en-US" altLang="ko-KR" sz="1400" dirty="0">
              <a:solidFill>
                <a:schemeClr val="bg1">
                  <a:lumMod val="75000"/>
                  <a:lumOff val="2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C2491484-0778-D017-8B04-BF576FD81558}"/>
              </a:ext>
            </a:extLst>
          </p:cNvPr>
          <p:cNvGrpSpPr/>
          <p:nvPr/>
        </p:nvGrpSpPr>
        <p:grpSpPr>
          <a:xfrm>
            <a:off x="10163800" y="1604990"/>
            <a:ext cx="1877768" cy="1629648"/>
            <a:chOff x="10099280" y="1562739"/>
            <a:chExt cx="1877768" cy="1629648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A6CC8EAE-9B5F-1D03-6958-65114223DD72}"/>
                </a:ext>
              </a:extLst>
            </p:cNvPr>
            <p:cNvSpPr/>
            <p:nvPr/>
          </p:nvSpPr>
          <p:spPr>
            <a:xfrm>
              <a:off x="10202531" y="1562739"/>
              <a:ext cx="1629648" cy="1629648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 w="1270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6" name="그림 25" descr="블랙, 어둠이(가) 표시된 사진&#10;&#10;자동 생성된 설명">
              <a:extLst>
                <a:ext uri="{FF2B5EF4-FFF2-40B4-BE49-F238E27FC236}">
                  <a16:creationId xmlns:a16="http://schemas.microsoft.com/office/drawing/2014/main" id="{3BBEE4E4-61B2-2F7B-8086-6AF04A0179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5766" y="1752357"/>
              <a:ext cx="679599" cy="679599"/>
            </a:xfrm>
            <a:prstGeom prst="rect">
              <a:avLst/>
            </a:prstGeom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41428B8-4D11-FCA6-172A-86560843B44B}"/>
                </a:ext>
              </a:extLst>
            </p:cNvPr>
            <p:cNvSpPr txBox="1"/>
            <p:nvPr/>
          </p:nvSpPr>
          <p:spPr>
            <a:xfrm>
              <a:off x="10099280" y="2475353"/>
              <a:ext cx="18777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Database</a:t>
              </a:r>
              <a:endParaRPr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153782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0A51B2CF-CE84-419A-9CCF-047D01C4A662}"/>
              </a:ext>
            </a:extLst>
          </p:cNvPr>
          <p:cNvSpPr/>
          <p:nvPr/>
        </p:nvSpPr>
        <p:spPr>
          <a:xfrm>
            <a:off x="10045865" y="4611663"/>
            <a:ext cx="1210674" cy="1155213"/>
          </a:xfrm>
          <a:prstGeom prst="rect">
            <a:avLst/>
          </a:prstGeom>
          <a:noFill/>
          <a:ln w="508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929810A-1F19-8AD9-E886-BB886ACFB06B}"/>
              </a:ext>
            </a:extLst>
          </p:cNvPr>
          <p:cNvSpPr/>
          <p:nvPr/>
        </p:nvSpPr>
        <p:spPr>
          <a:xfrm>
            <a:off x="4486877" y="1402622"/>
            <a:ext cx="3306638" cy="204422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DDE51385-EA84-FFCB-A3D2-8241EE38372A}"/>
              </a:ext>
            </a:extLst>
          </p:cNvPr>
          <p:cNvSpPr txBox="1"/>
          <p:nvPr/>
        </p:nvSpPr>
        <p:spPr>
          <a:xfrm>
            <a:off x="6376586" y="2731852"/>
            <a:ext cx="1304680" cy="553998"/>
          </a:xfrm>
          <a:prstGeom prst="rect">
            <a:avLst/>
          </a:prstGeom>
          <a:solidFill>
            <a:schemeClr val="tx1"/>
          </a:solidFill>
          <a:ln>
            <a:solidFill>
              <a:schemeClr val="bg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altLang="ko-KR" sz="1000" dirty="0">
              <a:solidFill>
                <a:schemeClr val="bg1">
                  <a:lumMod val="75000"/>
                  <a:lumOff val="2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ctr"/>
            <a:endParaRPr lang="en-US" altLang="ko-KR" sz="1000" dirty="0">
              <a:solidFill>
                <a:schemeClr val="bg1">
                  <a:lumMod val="75000"/>
                  <a:lumOff val="2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ctr"/>
            <a:endParaRPr lang="en-US" altLang="ko-KR" sz="1000" dirty="0">
              <a:solidFill>
                <a:schemeClr val="bg1">
                  <a:lumMod val="75000"/>
                  <a:lumOff val="2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DA12906E-7F3F-0458-3D55-06751F844507}"/>
              </a:ext>
            </a:extLst>
          </p:cNvPr>
          <p:cNvSpPr txBox="1"/>
          <p:nvPr/>
        </p:nvSpPr>
        <p:spPr>
          <a:xfrm>
            <a:off x="273772" y="247151"/>
            <a:ext cx="800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02</a:t>
            </a:r>
            <a:endParaRPr lang="ko-KR" altLang="en-US" sz="3600" dirty="0">
              <a:solidFill>
                <a:schemeClr val="bg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C9ECE309-C7D0-C2C9-1756-21864569A305}"/>
              </a:ext>
            </a:extLst>
          </p:cNvPr>
          <p:cNvSpPr txBox="1"/>
          <p:nvPr/>
        </p:nvSpPr>
        <p:spPr>
          <a:xfrm>
            <a:off x="961580" y="312613"/>
            <a:ext cx="62954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프로젝트 개발 내용</a:t>
            </a:r>
            <a:r>
              <a:rPr lang="ko-KR" altLang="en-US" dirty="0">
                <a:solidFill>
                  <a:schemeClr val="tx1">
                    <a:lumMod val="6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dirty="0">
                <a:solidFill>
                  <a:schemeClr val="tx1">
                    <a:lumMod val="6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–</a:t>
            </a:r>
            <a:r>
              <a:rPr lang="ko-KR" altLang="en-US" dirty="0">
                <a:solidFill>
                  <a:schemeClr val="tx1">
                    <a:lumMod val="6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프로젝트 서비스 개발 범위</a:t>
            </a:r>
            <a:endParaRPr lang="ko-KR" altLang="en-US" sz="2800" dirty="0">
              <a:solidFill>
                <a:schemeClr val="tx1">
                  <a:lumMod val="6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0C030E2-4FC3-6810-5CF1-70885CB24E66}"/>
              </a:ext>
            </a:extLst>
          </p:cNvPr>
          <p:cNvSpPr/>
          <p:nvPr/>
        </p:nvSpPr>
        <p:spPr>
          <a:xfrm>
            <a:off x="680713" y="1423505"/>
            <a:ext cx="2760064" cy="1251983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43AE8D5-FEF7-9AF4-A1D2-6F25460F7D66}"/>
              </a:ext>
            </a:extLst>
          </p:cNvPr>
          <p:cNvSpPr txBox="1"/>
          <p:nvPr/>
        </p:nvSpPr>
        <p:spPr>
          <a:xfrm>
            <a:off x="803835" y="1267478"/>
            <a:ext cx="1230509" cy="33855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데이터 분석</a:t>
            </a:r>
            <a:endParaRPr lang="en-US" altLang="ko-KR" sz="16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7E9871-60CD-9B73-BBF7-139C6BC6446C}"/>
              </a:ext>
            </a:extLst>
          </p:cNvPr>
          <p:cNvSpPr txBox="1"/>
          <p:nvPr/>
        </p:nvSpPr>
        <p:spPr>
          <a:xfrm>
            <a:off x="4650143" y="1220693"/>
            <a:ext cx="1694435" cy="33855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AIoT</a:t>
            </a:r>
            <a:r>
              <a:rPr lang="en-US" altLang="ko-KR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관리자 웹</a:t>
            </a:r>
            <a:endParaRPr lang="en-US" altLang="ko-KR" sz="16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FCE7648-4354-30AD-D294-949574B681C1}"/>
              </a:ext>
            </a:extLst>
          </p:cNvPr>
          <p:cNvSpPr/>
          <p:nvPr/>
        </p:nvSpPr>
        <p:spPr>
          <a:xfrm>
            <a:off x="680712" y="3334248"/>
            <a:ext cx="3479888" cy="1602335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D33F404-CF4E-A1DC-0AC1-D5F629FDB65C}"/>
              </a:ext>
            </a:extLst>
          </p:cNvPr>
          <p:cNvSpPr txBox="1"/>
          <p:nvPr/>
        </p:nvSpPr>
        <p:spPr>
          <a:xfrm>
            <a:off x="803834" y="3178221"/>
            <a:ext cx="2153011" cy="33855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AI </a:t>
            </a:r>
            <a:r>
              <a:rPr lang="ko-KR" altLang="en-US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식물 분류 모델 개발</a:t>
            </a:r>
            <a:endParaRPr lang="en-US" altLang="ko-KR" sz="16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74BC5AA-3968-7620-1FBB-07AD01954EA8}"/>
              </a:ext>
            </a:extLst>
          </p:cNvPr>
          <p:cNvSpPr/>
          <p:nvPr/>
        </p:nvSpPr>
        <p:spPr>
          <a:xfrm>
            <a:off x="8573826" y="1377499"/>
            <a:ext cx="2682714" cy="2391576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890330-836B-4F5A-94C7-BFEDFA7EE36C}"/>
              </a:ext>
            </a:extLst>
          </p:cNvPr>
          <p:cNvSpPr txBox="1"/>
          <p:nvPr/>
        </p:nvSpPr>
        <p:spPr>
          <a:xfrm>
            <a:off x="8703389" y="1226396"/>
            <a:ext cx="1884674" cy="33855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AIoT</a:t>
            </a:r>
            <a:r>
              <a:rPr lang="en-US" altLang="ko-KR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디바이스 개발</a:t>
            </a:r>
            <a:endParaRPr lang="en-US" altLang="ko-KR" sz="16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E178013-0678-61A4-A007-4916A723F8E9}"/>
              </a:ext>
            </a:extLst>
          </p:cNvPr>
          <p:cNvSpPr txBox="1"/>
          <p:nvPr/>
        </p:nvSpPr>
        <p:spPr>
          <a:xfrm>
            <a:off x="724272" y="1776003"/>
            <a:ext cx="1230510" cy="523220"/>
          </a:xfrm>
          <a:prstGeom prst="rect">
            <a:avLst/>
          </a:prstGeom>
          <a:solidFill>
            <a:schemeClr val="tx1"/>
          </a:solidFill>
          <a:ln>
            <a:solidFill>
              <a:schemeClr val="bg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데이터 수집</a:t>
            </a:r>
            <a:endParaRPr lang="en-US" altLang="ko-KR" sz="1400" dirty="0">
              <a:solidFill>
                <a:schemeClr val="bg1">
                  <a:lumMod val="75000"/>
                  <a:lumOff val="2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ctr"/>
            <a:r>
              <a:rPr lang="en-US" altLang="ko-KR" sz="1400" dirty="0">
                <a:solidFill>
                  <a:schemeClr val="bg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ko-KR" altLang="en-US" sz="1400" dirty="0">
                <a:solidFill>
                  <a:schemeClr val="bg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웹 </a:t>
            </a:r>
            <a:r>
              <a:rPr lang="ko-KR" altLang="en-US" sz="1400" dirty="0" err="1">
                <a:solidFill>
                  <a:schemeClr val="bg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크롤링</a:t>
            </a:r>
            <a:r>
              <a:rPr lang="en-US" altLang="ko-KR" sz="1400" dirty="0">
                <a:solidFill>
                  <a:schemeClr val="bg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469D9FB-B1D8-0897-0CE4-AF43BA4F01E7}"/>
              </a:ext>
            </a:extLst>
          </p:cNvPr>
          <p:cNvSpPr txBox="1"/>
          <p:nvPr/>
        </p:nvSpPr>
        <p:spPr>
          <a:xfrm>
            <a:off x="2084967" y="1716837"/>
            <a:ext cx="1304680" cy="846386"/>
          </a:xfrm>
          <a:prstGeom prst="rect">
            <a:avLst/>
          </a:prstGeom>
          <a:solidFill>
            <a:schemeClr val="tx1"/>
          </a:solidFill>
          <a:ln>
            <a:solidFill>
              <a:schemeClr val="bg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데이터 </a:t>
            </a:r>
            <a:r>
              <a:rPr lang="ko-KR" altLang="en-US" sz="1400" dirty="0" err="1">
                <a:solidFill>
                  <a:schemeClr val="bg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전처리</a:t>
            </a:r>
            <a:endParaRPr lang="en-US" altLang="ko-KR" sz="1400" dirty="0">
              <a:solidFill>
                <a:schemeClr val="bg1">
                  <a:lumMod val="75000"/>
                  <a:lumOff val="2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ctr"/>
            <a:endParaRPr lang="en-US" altLang="ko-KR" sz="500" dirty="0">
              <a:solidFill>
                <a:schemeClr val="bg1">
                  <a:lumMod val="75000"/>
                  <a:lumOff val="2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lang="ko-KR" altLang="en-US" sz="1000" dirty="0">
                <a:solidFill>
                  <a:schemeClr val="bg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1000" dirty="0">
                <a:solidFill>
                  <a:schemeClr val="bg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-</a:t>
            </a:r>
            <a:r>
              <a:rPr lang="ko-KR" altLang="en-US" sz="1000" dirty="0">
                <a:solidFill>
                  <a:schemeClr val="bg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분석</a:t>
            </a:r>
            <a:endParaRPr lang="en-US" altLang="ko-KR" sz="1000" dirty="0">
              <a:solidFill>
                <a:schemeClr val="bg1">
                  <a:lumMod val="75000"/>
                  <a:lumOff val="2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lang="ko-KR" altLang="en-US" sz="1000" dirty="0">
                <a:solidFill>
                  <a:schemeClr val="bg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1000" dirty="0">
                <a:solidFill>
                  <a:schemeClr val="bg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-</a:t>
            </a:r>
            <a:r>
              <a:rPr lang="ko-KR" altLang="en-US" sz="1000" dirty="0">
                <a:solidFill>
                  <a:schemeClr val="bg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필터링</a:t>
            </a:r>
            <a:endParaRPr lang="en-US" altLang="ko-KR" sz="1000" dirty="0">
              <a:solidFill>
                <a:schemeClr val="bg1">
                  <a:lumMod val="75000"/>
                  <a:lumOff val="2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lang="ko-KR" altLang="en-US" sz="1000" dirty="0">
                <a:solidFill>
                  <a:schemeClr val="bg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1000" dirty="0">
                <a:solidFill>
                  <a:schemeClr val="bg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-</a:t>
            </a:r>
            <a:r>
              <a:rPr lang="ko-KR" altLang="en-US" sz="1000" dirty="0">
                <a:solidFill>
                  <a:schemeClr val="bg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표준화</a:t>
            </a:r>
            <a:endParaRPr lang="en-US" altLang="ko-KR" sz="1000" dirty="0">
              <a:solidFill>
                <a:schemeClr val="bg1">
                  <a:lumMod val="75000"/>
                  <a:lumOff val="2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00DF67A-8CA3-8704-ADDF-00587CFC51CD}"/>
              </a:ext>
            </a:extLst>
          </p:cNvPr>
          <p:cNvSpPr txBox="1"/>
          <p:nvPr/>
        </p:nvSpPr>
        <p:spPr>
          <a:xfrm>
            <a:off x="803834" y="3642011"/>
            <a:ext cx="756025" cy="523220"/>
          </a:xfrm>
          <a:prstGeom prst="rect">
            <a:avLst/>
          </a:prstGeom>
          <a:solidFill>
            <a:schemeClr val="tx1"/>
          </a:solidFill>
          <a:ln>
            <a:solidFill>
              <a:schemeClr val="bg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데이터 분할</a:t>
            </a:r>
            <a:endParaRPr lang="en-US" altLang="ko-KR" sz="1400" dirty="0">
              <a:solidFill>
                <a:schemeClr val="bg1">
                  <a:lumMod val="75000"/>
                  <a:lumOff val="2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F6DD6EA-04ED-0AB1-FB61-57AD6CDE43B4}"/>
              </a:ext>
            </a:extLst>
          </p:cNvPr>
          <p:cNvSpPr txBox="1"/>
          <p:nvPr/>
        </p:nvSpPr>
        <p:spPr>
          <a:xfrm>
            <a:off x="1831719" y="3657406"/>
            <a:ext cx="776473" cy="307777"/>
          </a:xfrm>
          <a:prstGeom prst="rect">
            <a:avLst/>
          </a:prstGeom>
          <a:solidFill>
            <a:schemeClr val="tx1"/>
          </a:solidFill>
          <a:ln>
            <a:solidFill>
              <a:schemeClr val="bg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AI </a:t>
            </a:r>
            <a:r>
              <a:rPr lang="ko-KR" altLang="en-US" sz="1400" dirty="0">
                <a:solidFill>
                  <a:schemeClr val="bg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학습</a:t>
            </a:r>
            <a:endParaRPr lang="en-US" altLang="ko-KR" sz="1400" dirty="0">
              <a:solidFill>
                <a:schemeClr val="bg1">
                  <a:lumMod val="75000"/>
                  <a:lumOff val="2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AD46264-1A19-E92B-355E-5C9CAA03B3B3}"/>
              </a:ext>
            </a:extLst>
          </p:cNvPr>
          <p:cNvSpPr txBox="1"/>
          <p:nvPr/>
        </p:nvSpPr>
        <p:spPr>
          <a:xfrm>
            <a:off x="6839385" y="2764137"/>
            <a:ext cx="7689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관리자</a:t>
            </a:r>
            <a:endParaRPr lang="en-US" altLang="ko-KR" sz="1600" b="1" dirty="0">
              <a:solidFill>
                <a:schemeClr val="bg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ctr"/>
            <a:r>
              <a:rPr lang="en-US" altLang="ko-KR" sz="1200" dirty="0">
                <a:solidFill>
                  <a:schemeClr val="bg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Web</a:t>
            </a:r>
            <a:endParaRPr lang="ko-KR" altLang="en-US" sz="1200" dirty="0">
              <a:solidFill>
                <a:schemeClr val="bg1">
                  <a:lumMod val="75000"/>
                  <a:lumOff val="2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32" name="그림 31" descr="블랙, 어둠이(가) 표시된 사진&#10;&#10;자동 생성된 설명">
            <a:extLst>
              <a:ext uri="{FF2B5EF4-FFF2-40B4-BE49-F238E27FC236}">
                <a16:creationId xmlns:a16="http://schemas.microsoft.com/office/drawing/2014/main" id="{9AD61809-AE21-DCA5-3F82-C517B4680F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5469" y="2817623"/>
            <a:ext cx="406107" cy="40610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A738135-D733-B1C4-CCA3-247C6D677FED}"/>
              </a:ext>
            </a:extLst>
          </p:cNvPr>
          <p:cNvSpPr txBox="1"/>
          <p:nvPr/>
        </p:nvSpPr>
        <p:spPr>
          <a:xfrm>
            <a:off x="11677409" y="6350172"/>
            <a:ext cx="5145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50000"/>
                    <a:lumOff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13</a:t>
            </a:r>
            <a:endParaRPr lang="ko-KR" altLang="en-US" sz="1600" dirty="0">
              <a:solidFill>
                <a:schemeClr val="bg1">
                  <a:lumMod val="50000"/>
                  <a:lumOff val="50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E99F757-08D6-6A4D-E424-8BBDE78ABC15}"/>
              </a:ext>
            </a:extLst>
          </p:cNvPr>
          <p:cNvSpPr/>
          <p:nvPr/>
        </p:nvSpPr>
        <p:spPr>
          <a:xfrm>
            <a:off x="5885524" y="4433177"/>
            <a:ext cx="3179337" cy="1559276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94481D-0DB5-5994-D23E-EAD11A83D6C9}"/>
              </a:ext>
            </a:extLst>
          </p:cNvPr>
          <p:cNvSpPr txBox="1"/>
          <p:nvPr/>
        </p:nvSpPr>
        <p:spPr>
          <a:xfrm>
            <a:off x="6015088" y="4282074"/>
            <a:ext cx="1666178" cy="33855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모바일 </a:t>
            </a:r>
            <a:r>
              <a:rPr lang="en-US" altLang="ko-KR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App</a:t>
            </a:r>
            <a:r>
              <a:rPr lang="ko-KR" altLang="en-US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 개발</a:t>
            </a:r>
            <a:endParaRPr lang="en-US" altLang="ko-KR" sz="16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D3892AA-C478-313A-4E80-ABE701884782}"/>
              </a:ext>
            </a:extLst>
          </p:cNvPr>
          <p:cNvSpPr txBox="1"/>
          <p:nvPr/>
        </p:nvSpPr>
        <p:spPr>
          <a:xfrm>
            <a:off x="6015088" y="4701973"/>
            <a:ext cx="1324849" cy="307777"/>
          </a:xfrm>
          <a:prstGeom prst="rect">
            <a:avLst/>
          </a:prstGeom>
          <a:solidFill>
            <a:schemeClr val="tx1"/>
          </a:solidFill>
          <a:ln>
            <a:solidFill>
              <a:schemeClr val="bg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모바일 </a:t>
            </a:r>
            <a:r>
              <a:rPr lang="en-US" altLang="ko-KR" sz="1400" dirty="0">
                <a:solidFill>
                  <a:schemeClr val="bg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UI / UX</a:t>
            </a: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C7FA4658-74E5-F768-78DB-C2F9E7D728F0}"/>
              </a:ext>
            </a:extLst>
          </p:cNvPr>
          <p:cNvCxnSpPr/>
          <p:nvPr/>
        </p:nvCxnSpPr>
        <p:spPr>
          <a:xfrm>
            <a:off x="2084967" y="1993694"/>
            <a:ext cx="1304680" cy="0"/>
          </a:xfrm>
          <a:prstGeom prst="line">
            <a:avLst/>
          </a:prstGeom>
          <a:ln w="8890"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CEDE01AD-13B0-79DD-7BDF-5A745AF11FFE}"/>
              </a:ext>
            </a:extLst>
          </p:cNvPr>
          <p:cNvSpPr txBox="1"/>
          <p:nvPr/>
        </p:nvSpPr>
        <p:spPr>
          <a:xfrm>
            <a:off x="2936904" y="4189532"/>
            <a:ext cx="1154796" cy="523220"/>
          </a:xfrm>
          <a:prstGeom prst="rect">
            <a:avLst/>
          </a:prstGeom>
          <a:solidFill>
            <a:schemeClr val="tx1"/>
          </a:solidFill>
          <a:ln>
            <a:solidFill>
              <a:schemeClr val="bg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학습 모델</a:t>
            </a:r>
            <a:endParaRPr lang="en-US" altLang="ko-KR" sz="1400" dirty="0">
              <a:solidFill>
                <a:schemeClr val="bg1">
                  <a:lumMod val="75000"/>
                  <a:lumOff val="2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ctr"/>
            <a:r>
              <a:rPr lang="ko-KR" altLang="en-US" sz="1400" dirty="0">
                <a:solidFill>
                  <a:schemeClr val="bg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생성 </a:t>
            </a:r>
            <a:r>
              <a:rPr lang="en-US" altLang="ko-KR" sz="1400" dirty="0">
                <a:solidFill>
                  <a:schemeClr val="bg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/</a:t>
            </a:r>
            <a:r>
              <a:rPr lang="ko-KR" altLang="en-US" sz="1400" dirty="0">
                <a:solidFill>
                  <a:schemeClr val="bg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배포</a:t>
            </a:r>
            <a:endParaRPr lang="en-US" altLang="ko-KR" sz="1400" dirty="0">
              <a:solidFill>
                <a:schemeClr val="bg1">
                  <a:lumMod val="75000"/>
                  <a:lumOff val="2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6" name="판단 25">
            <a:extLst>
              <a:ext uri="{FF2B5EF4-FFF2-40B4-BE49-F238E27FC236}">
                <a16:creationId xmlns:a16="http://schemas.microsoft.com/office/drawing/2014/main" id="{7AFB656D-722B-DF1A-EFE4-897DD3770384}"/>
              </a:ext>
            </a:extLst>
          </p:cNvPr>
          <p:cNvSpPr/>
          <p:nvPr/>
        </p:nvSpPr>
        <p:spPr>
          <a:xfrm>
            <a:off x="1657922" y="4147506"/>
            <a:ext cx="1110579" cy="596342"/>
          </a:xfrm>
          <a:prstGeom prst="flowChartDecision">
            <a:avLst/>
          </a:prstGeom>
          <a:solidFill>
            <a:schemeClr val="tx1"/>
          </a:solidFill>
          <a:ln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z="1400" dirty="0">
                <a:solidFill>
                  <a:schemeClr val="bg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성능</a:t>
            </a:r>
            <a:r>
              <a:rPr kumimoji="1" lang="ko-KR" altLang="en-US" sz="1400" dirty="0">
                <a:solidFill>
                  <a:schemeClr val="bg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평가</a:t>
            </a:r>
            <a:endParaRPr kumimoji="1" lang="ko-Kore-KR" altLang="en-US" sz="1400" dirty="0">
              <a:solidFill>
                <a:schemeClr val="bg1">
                  <a:lumMod val="75000"/>
                  <a:lumOff val="2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A271E2CF-BF90-2333-DAB5-BDBD6DDC5F9C}"/>
              </a:ext>
            </a:extLst>
          </p:cNvPr>
          <p:cNvSpPr/>
          <p:nvPr/>
        </p:nvSpPr>
        <p:spPr>
          <a:xfrm>
            <a:off x="680712" y="5023071"/>
            <a:ext cx="3479888" cy="76627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2DAFEE5-7E4B-6996-86C4-254DA2F11CE4}"/>
              </a:ext>
            </a:extLst>
          </p:cNvPr>
          <p:cNvSpPr txBox="1"/>
          <p:nvPr/>
        </p:nvSpPr>
        <p:spPr>
          <a:xfrm>
            <a:off x="767285" y="5246115"/>
            <a:ext cx="1154796" cy="307777"/>
          </a:xfrm>
          <a:prstGeom prst="rect">
            <a:avLst/>
          </a:prstGeom>
          <a:solidFill>
            <a:schemeClr val="tx1"/>
          </a:solidFill>
          <a:ln>
            <a:solidFill>
              <a:schemeClr val="bg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AI </a:t>
            </a:r>
            <a:r>
              <a:rPr lang="ko-KR" altLang="en-US" sz="1400" dirty="0">
                <a:solidFill>
                  <a:schemeClr val="bg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모델 선정</a:t>
            </a:r>
            <a:endParaRPr lang="en-US" altLang="ko-KR" sz="1400" dirty="0">
              <a:solidFill>
                <a:schemeClr val="bg1">
                  <a:lumMod val="75000"/>
                  <a:lumOff val="2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411260A-A036-D53F-E09F-4A72F68503FD}"/>
              </a:ext>
            </a:extLst>
          </p:cNvPr>
          <p:cNvSpPr txBox="1"/>
          <p:nvPr/>
        </p:nvSpPr>
        <p:spPr>
          <a:xfrm>
            <a:off x="2087184" y="5249717"/>
            <a:ext cx="922501" cy="307777"/>
          </a:xfrm>
          <a:prstGeom prst="rect">
            <a:avLst/>
          </a:prstGeom>
          <a:solidFill>
            <a:schemeClr val="tx1"/>
          </a:solidFill>
          <a:ln>
            <a:solidFill>
              <a:schemeClr val="bg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모델 포팅</a:t>
            </a:r>
            <a:endParaRPr lang="en-US" altLang="ko-KR" sz="1400" dirty="0">
              <a:solidFill>
                <a:schemeClr val="bg1">
                  <a:lumMod val="75000"/>
                  <a:lumOff val="2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61F8AD9-CB5E-3B55-D4E5-65AD4CD1154E}"/>
              </a:ext>
            </a:extLst>
          </p:cNvPr>
          <p:cNvSpPr txBox="1"/>
          <p:nvPr/>
        </p:nvSpPr>
        <p:spPr>
          <a:xfrm>
            <a:off x="3150787" y="5246115"/>
            <a:ext cx="922501" cy="307777"/>
          </a:xfrm>
          <a:prstGeom prst="rect">
            <a:avLst/>
          </a:prstGeom>
          <a:solidFill>
            <a:schemeClr val="tx1"/>
          </a:solidFill>
          <a:ln>
            <a:solidFill>
              <a:schemeClr val="bg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모델 활용</a:t>
            </a:r>
            <a:endParaRPr lang="en-US" altLang="ko-KR" sz="1400" dirty="0">
              <a:solidFill>
                <a:schemeClr val="bg1">
                  <a:lumMod val="75000"/>
                  <a:lumOff val="2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4187839-2A31-BF5E-978A-ACAE0002B82E}"/>
              </a:ext>
            </a:extLst>
          </p:cNvPr>
          <p:cNvSpPr txBox="1"/>
          <p:nvPr/>
        </p:nvSpPr>
        <p:spPr>
          <a:xfrm>
            <a:off x="4650142" y="1684447"/>
            <a:ext cx="1475937" cy="1615827"/>
          </a:xfrm>
          <a:prstGeom prst="rect">
            <a:avLst/>
          </a:prstGeom>
          <a:solidFill>
            <a:schemeClr val="tx1"/>
          </a:solidFill>
          <a:ln>
            <a:solidFill>
              <a:schemeClr val="bg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Backend</a:t>
            </a:r>
          </a:p>
          <a:p>
            <a:pPr algn="ctr"/>
            <a:endParaRPr lang="en-US" altLang="ko-KR" sz="500" dirty="0">
              <a:solidFill>
                <a:schemeClr val="bg1">
                  <a:lumMod val="75000"/>
                  <a:lumOff val="2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lang="ko-KR" altLang="en-US" sz="1000" dirty="0">
                <a:solidFill>
                  <a:schemeClr val="bg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1000" dirty="0">
                <a:solidFill>
                  <a:schemeClr val="bg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-</a:t>
            </a:r>
            <a:r>
              <a:rPr lang="ko-KR" altLang="en-US" sz="1000" dirty="0">
                <a:solidFill>
                  <a:schemeClr val="bg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디바이스 등록 관리</a:t>
            </a:r>
            <a:endParaRPr lang="en-US" altLang="ko-KR" sz="1000" dirty="0">
              <a:solidFill>
                <a:schemeClr val="bg1">
                  <a:lumMod val="75000"/>
                  <a:lumOff val="2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lang="ko-KR" altLang="en-US" sz="1000" dirty="0">
                <a:solidFill>
                  <a:schemeClr val="bg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1000" dirty="0">
                <a:solidFill>
                  <a:schemeClr val="bg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-</a:t>
            </a:r>
            <a:r>
              <a:rPr lang="ko-KR" altLang="en-US" sz="1000" dirty="0">
                <a:solidFill>
                  <a:schemeClr val="bg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사용자 관리</a:t>
            </a:r>
            <a:endParaRPr lang="en-US" altLang="ko-KR" sz="1000" dirty="0">
              <a:solidFill>
                <a:schemeClr val="bg1">
                  <a:lumMod val="75000"/>
                  <a:lumOff val="2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lang="ko-KR" altLang="en-US" sz="1000" dirty="0">
                <a:solidFill>
                  <a:schemeClr val="bg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1000" dirty="0">
                <a:solidFill>
                  <a:schemeClr val="bg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-</a:t>
            </a:r>
            <a:r>
              <a:rPr lang="ko-KR" altLang="en-US" sz="1000" dirty="0">
                <a:solidFill>
                  <a:schemeClr val="bg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데이터</a:t>
            </a:r>
            <a:r>
              <a:rPr lang="en-US" altLang="ko-KR" sz="1000" dirty="0">
                <a:solidFill>
                  <a:schemeClr val="bg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/</a:t>
            </a:r>
            <a:r>
              <a:rPr lang="ko-KR" altLang="en-US" sz="1000" dirty="0">
                <a:solidFill>
                  <a:schemeClr val="bg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서비스 관리</a:t>
            </a:r>
            <a:endParaRPr lang="en-US" altLang="ko-KR" sz="1000" dirty="0">
              <a:solidFill>
                <a:schemeClr val="bg1">
                  <a:lumMod val="75000"/>
                  <a:lumOff val="2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lang="ko-KR" altLang="en-US" sz="1000" dirty="0">
                <a:solidFill>
                  <a:schemeClr val="bg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1000" dirty="0">
                <a:solidFill>
                  <a:schemeClr val="bg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-</a:t>
            </a:r>
            <a:r>
              <a:rPr lang="ko-KR" altLang="en-US" sz="1000" dirty="0">
                <a:solidFill>
                  <a:schemeClr val="bg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1000" dirty="0">
                <a:solidFill>
                  <a:schemeClr val="bg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REST API</a:t>
            </a:r>
          </a:p>
          <a:p>
            <a:r>
              <a:rPr lang="ko-KR" altLang="en-US" sz="1000" dirty="0">
                <a:solidFill>
                  <a:schemeClr val="bg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1000" dirty="0">
                <a:solidFill>
                  <a:schemeClr val="bg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-</a:t>
            </a:r>
            <a:r>
              <a:rPr lang="ko-KR" altLang="en-US" sz="1000" dirty="0">
                <a:solidFill>
                  <a:schemeClr val="bg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디바이스 장애 관리</a:t>
            </a:r>
            <a:endParaRPr lang="en-US" altLang="ko-KR" sz="1000" dirty="0">
              <a:solidFill>
                <a:schemeClr val="bg1">
                  <a:lumMod val="75000"/>
                  <a:lumOff val="2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lang="ko-KR" altLang="en-US" sz="1000" dirty="0">
                <a:solidFill>
                  <a:schemeClr val="bg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1000" dirty="0">
                <a:solidFill>
                  <a:schemeClr val="bg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-</a:t>
            </a:r>
            <a:r>
              <a:rPr lang="ko-KR" altLang="en-US" sz="1000" dirty="0">
                <a:solidFill>
                  <a:schemeClr val="bg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1000" dirty="0">
                <a:solidFill>
                  <a:schemeClr val="bg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AI </a:t>
            </a:r>
            <a:r>
              <a:rPr lang="ko-KR" altLang="en-US" sz="1000" dirty="0">
                <a:solidFill>
                  <a:schemeClr val="bg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학습 관리</a:t>
            </a:r>
            <a:endParaRPr lang="en-US" altLang="ko-KR" sz="1000" dirty="0">
              <a:solidFill>
                <a:schemeClr val="bg1">
                  <a:lumMod val="75000"/>
                  <a:lumOff val="2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lang="ko-KR" altLang="en-US" sz="1000" dirty="0">
                <a:solidFill>
                  <a:schemeClr val="bg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1000" dirty="0">
                <a:solidFill>
                  <a:schemeClr val="bg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-</a:t>
            </a:r>
            <a:r>
              <a:rPr lang="ko-KR" altLang="en-US" sz="1000" dirty="0">
                <a:solidFill>
                  <a:schemeClr val="bg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1000" dirty="0">
                <a:solidFill>
                  <a:schemeClr val="bg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AI </a:t>
            </a:r>
            <a:r>
              <a:rPr lang="ko-KR" altLang="en-US" sz="1000" dirty="0">
                <a:solidFill>
                  <a:schemeClr val="bg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식물 분류 서비스</a:t>
            </a:r>
            <a:endParaRPr lang="en-US" altLang="ko-KR" sz="1000" dirty="0">
              <a:solidFill>
                <a:schemeClr val="bg1">
                  <a:lumMod val="75000"/>
                  <a:lumOff val="2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lang="ko-KR" altLang="en-US" sz="1000" dirty="0">
                <a:solidFill>
                  <a:schemeClr val="bg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1000" dirty="0">
                <a:solidFill>
                  <a:schemeClr val="bg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-</a:t>
            </a:r>
            <a:r>
              <a:rPr lang="ko-KR" altLang="en-US" sz="1000" dirty="0">
                <a:solidFill>
                  <a:schemeClr val="bg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1000" dirty="0">
                <a:solidFill>
                  <a:schemeClr val="bg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AI </a:t>
            </a:r>
            <a:r>
              <a:rPr lang="ko-KR" altLang="en-US" sz="1000" dirty="0">
                <a:solidFill>
                  <a:schemeClr val="bg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학습 관리</a:t>
            </a:r>
            <a:endParaRPr lang="en-US" altLang="ko-KR" sz="1000" dirty="0">
              <a:solidFill>
                <a:schemeClr val="bg1">
                  <a:lumMod val="75000"/>
                  <a:lumOff val="2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cxnSp>
        <p:nvCxnSpPr>
          <p:cNvPr id="45" name="직선 연결선[R] 44">
            <a:extLst>
              <a:ext uri="{FF2B5EF4-FFF2-40B4-BE49-F238E27FC236}">
                <a16:creationId xmlns:a16="http://schemas.microsoft.com/office/drawing/2014/main" id="{F21FF249-5BC6-68C2-91D8-A45469B7351A}"/>
              </a:ext>
            </a:extLst>
          </p:cNvPr>
          <p:cNvCxnSpPr>
            <a:cxnSpLocks/>
          </p:cNvCxnSpPr>
          <p:nvPr/>
        </p:nvCxnSpPr>
        <p:spPr>
          <a:xfrm>
            <a:off x="4650143" y="1961304"/>
            <a:ext cx="1475936" cy="0"/>
          </a:xfrm>
          <a:prstGeom prst="line">
            <a:avLst/>
          </a:prstGeom>
          <a:ln w="8890"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1842F661-B6EA-60D7-D8D3-D3535B60EB35}"/>
              </a:ext>
            </a:extLst>
          </p:cNvPr>
          <p:cNvSpPr txBox="1"/>
          <p:nvPr/>
        </p:nvSpPr>
        <p:spPr>
          <a:xfrm>
            <a:off x="6342991" y="1713242"/>
            <a:ext cx="1304680" cy="846386"/>
          </a:xfrm>
          <a:prstGeom prst="rect">
            <a:avLst/>
          </a:prstGeom>
          <a:solidFill>
            <a:schemeClr val="tx1"/>
          </a:solidFill>
          <a:ln>
            <a:solidFill>
              <a:schemeClr val="bg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Frontend</a:t>
            </a:r>
          </a:p>
          <a:p>
            <a:pPr algn="ctr"/>
            <a:endParaRPr lang="en-US" altLang="ko-KR" sz="500" dirty="0">
              <a:solidFill>
                <a:schemeClr val="bg1">
                  <a:lumMod val="75000"/>
                  <a:lumOff val="2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lang="ko-KR" altLang="en-US" sz="1000" dirty="0">
                <a:solidFill>
                  <a:schemeClr val="bg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1000" dirty="0">
                <a:solidFill>
                  <a:schemeClr val="bg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- </a:t>
            </a:r>
            <a:r>
              <a:rPr lang="ko-KR" altLang="en-US" sz="1000" dirty="0">
                <a:solidFill>
                  <a:schemeClr val="bg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관리자 </a:t>
            </a:r>
            <a:r>
              <a:rPr lang="en-US" altLang="ko-KR" sz="1000" dirty="0">
                <a:solidFill>
                  <a:schemeClr val="bg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UI</a:t>
            </a:r>
          </a:p>
          <a:p>
            <a:r>
              <a:rPr lang="ko-KR" altLang="en-US" sz="1000" dirty="0">
                <a:solidFill>
                  <a:schemeClr val="bg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1000" dirty="0">
                <a:solidFill>
                  <a:schemeClr val="bg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-</a:t>
            </a:r>
            <a:r>
              <a:rPr lang="ko-KR" altLang="en-US" sz="1000" dirty="0">
                <a:solidFill>
                  <a:schemeClr val="bg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사용자 </a:t>
            </a:r>
            <a:r>
              <a:rPr lang="en-US" altLang="ko-KR" sz="1000" dirty="0">
                <a:solidFill>
                  <a:schemeClr val="bg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UI</a:t>
            </a:r>
          </a:p>
          <a:p>
            <a:r>
              <a:rPr lang="ko-KR" altLang="en-US" sz="1000" dirty="0">
                <a:solidFill>
                  <a:schemeClr val="bg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1000" dirty="0">
                <a:solidFill>
                  <a:schemeClr val="bg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-</a:t>
            </a:r>
            <a:r>
              <a:rPr lang="ko-KR" altLang="en-US" sz="1000" dirty="0">
                <a:solidFill>
                  <a:schemeClr val="bg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데이터 시각화</a:t>
            </a:r>
            <a:endParaRPr lang="en-US" altLang="ko-KR" sz="1000" dirty="0">
              <a:solidFill>
                <a:schemeClr val="bg1">
                  <a:lumMod val="75000"/>
                  <a:lumOff val="2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cxnSp>
        <p:nvCxnSpPr>
          <p:cNvPr id="47" name="직선 연결선[R] 46">
            <a:extLst>
              <a:ext uri="{FF2B5EF4-FFF2-40B4-BE49-F238E27FC236}">
                <a16:creationId xmlns:a16="http://schemas.microsoft.com/office/drawing/2014/main" id="{9FF7870D-B64D-212B-9815-631FDC087DDE}"/>
              </a:ext>
            </a:extLst>
          </p:cNvPr>
          <p:cNvCxnSpPr/>
          <p:nvPr/>
        </p:nvCxnSpPr>
        <p:spPr>
          <a:xfrm>
            <a:off x="6342991" y="1990099"/>
            <a:ext cx="1304680" cy="0"/>
          </a:xfrm>
          <a:prstGeom prst="line">
            <a:avLst/>
          </a:prstGeom>
          <a:ln w="8890"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BB66DF17-EC10-E327-56C3-4885275AD8F0}"/>
              </a:ext>
            </a:extLst>
          </p:cNvPr>
          <p:cNvSpPr txBox="1"/>
          <p:nvPr/>
        </p:nvSpPr>
        <p:spPr>
          <a:xfrm>
            <a:off x="8694956" y="1663741"/>
            <a:ext cx="1154796" cy="523220"/>
          </a:xfrm>
          <a:prstGeom prst="rect">
            <a:avLst/>
          </a:prstGeom>
          <a:solidFill>
            <a:schemeClr val="tx1"/>
          </a:solidFill>
          <a:ln>
            <a:solidFill>
              <a:schemeClr val="bg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err="1">
                <a:solidFill>
                  <a:schemeClr val="bg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식물별</a:t>
            </a:r>
            <a:r>
              <a:rPr lang="ko-KR" altLang="en-US" sz="1400" dirty="0">
                <a:solidFill>
                  <a:schemeClr val="bg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자율제어</a:t>
            </a:r>
            <a:endParaRPr lang="en-US" altLang="ko-KR" sz="1400" dirty="0">
              <a:solidFill>
                <a:schemeClr val="bg1">
                  <a:lumMod val="75000"/>
                  <a:lumOff val="2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ABB8C7C-D22B-F817-781E-314B45CF9BA2}"/>
              </a:ext>
            </a:extLst>
          </p:cNvPr>
          <p:cNvSpPr txBox="1"/>
          <p:nvPr/>
        </p:nvSpPr>
        <p:spPr>
          <a:xfrm>
            <a:off x="9211512" y="3332468"/>
            <a:ext cx="1518740" cy="307777"/>
          </a:xfrm>
          <a:prstGeom prst="rect">
            <a:avLst/>
          </a:prstGeom>
          <a:solidFill>
            <a:schemeClr val="tx1"/>
          </a:solidFill>
          <a:ln>
            <a:solidFill>
              <a:schemeClr val="bg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BLE/</a:t>
            </a:r>
            <a:r>
              <a:rPr lang="en-US" altLang="ko-KR" sz="1400" dirty="0" err="1">
                <a:solidFill>
                  <a:schemeClr val="bg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WiFi</a:t>
            </a:r>
            <a:r>
              <a:rPr lang="en-US" altLang="ko-KR" sz="1400" dirty="0">
                <a:solidFill>
                  <a:schemeClr val="bg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송수신</a:t>
            </a:r>
            <a:endParaRPr lang="en-US" altLang="ko-KR" sz="1400" dirty="0">
              <a:solidFill>
                <a:schemeClr val="bg1">
                  <a:lumMod val="75000"/>
                  <a:lumOff val="2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6F5B8EA-9EB6-12E3-7CEF-9D23550C2C9B}"/>
              </a:ext>
            </a:extLst>
          </p:cNvPr>
          <p:cNvSpPr txBox="1"/>
          <p:nvPr/>
        </p:nvSpPr>
        <p:spPr>
          <a:xfrm>
            <a:off x="8702196" y="2686350"/>
            <a:ext cx="1154796" cy="523220"/>
          </a:xfrm>
          <a:prstGeom prst="rect">
            <a:avLst/>
          </a:prstGeom>
          <a:solidFill>
            <a:schemeClr val="tx1"/>
          </a:solidFill>
          <a:ln>
            <a:solidFill>
              <a:schemeClr val="bg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LED</a:t>
            </a:r>
            <a:r>
              <a:rPr lang="ko-KR" altLang="en-US" sz="1400" dirty="0">
                <a:solidFill>
                  <a:schemeClr val="bg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모듈 제어</a:t>
            </a:r>
            <a:endParaRPr lang="en-US" altLang="ko-KR" sz="1400" dirty="0">
              <a:solidFill>
                <a:schemeClr val="bg1">
                  <a:lumMod val="75000"/>
                  <a:lumOff val="2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0E1849E-A286-43AF-9418-5644FAE888BB}"/>
              </a:ext>
            </a:extLst>
          </p:cNvPr>
          <p:cNvSpPr txBox="1"/>
          <p:nvPr/>
        </p:nvSpPr>
        <p:spPr>
          <a:xfrm>
            <a:off x="8694956" y="2282767"/>
            <a:ext cx="1154796" cy="307777"/>
          </a:xfrm>
          <a:prstGeom prst="rect">
            <a:avLst/>
          </a:prstGeom>
          <a:solidFill>
            <a:schemeClr val="tx1"/>
          </a:solidFill>
          <a:ln>
            <a:solidFill>
              <a:schemeClr val="bg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카메라 모듈</a:t>
            </a:r>
            <a:endParaRPr lang="en-US" altLang="ko-KR" sz="1400" dirty="0">
              <a:solidFill>
                <a:schemeClr val="bg1">
                  <a:lumMod val="75000"/>
                  <a:lumOff val="2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1CA115A8-6DE7-2C3F-B650-E1416F8DA49A}"/>
              </a:ext>
            </a:extLst>
          </p:cNvPr>
          <p:cNvSpPr txBox="1"/>
          <p:nvPr/>
        </p:nvSpPr>
        <p:spPr>
          <a:xfrm>
            <a:off x="9970882" y="2686350"/>
            <a:ext cx="1154796" cy="523220"/>
          </a:xfrm>
          <a:prstGeom prst="rect">
            <a:avLst/>
          </a:prstGeom>
          <a:solidFill>
            <a:schemeClr val="tx1"/>
          </a:solidFill>
          <a:ln>
            <a:solidFill>
              <a:schemeClr val="bg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급수 모듈 제어</a:t>
            </a:r>
            <a:endParaRPr lang="en-US" altLang="ko-KR" sz="1400" dirty="0">
              <a:solidFill>
                <a:schemeClr val="bg1">
                  <a:lumMod val="75000"/>
                  <a:lumOff val="2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BA416E03-F3FA-1248-D16B-9FE7FC396BD5}"/>
              </a:ext>
            </a:extLst>
          </p:cNvPr>
          <p:cNvSpPr txBox="1"/>
          <p:nvPr/>
        </p:nvSpPr>
        <p:spPr>
          <a:xfrm>
            <a:off x="9970882" y="1878036"/>
            <a:ext cx="607852" cy="307777"/>
          </a:xfrm>
          <a:prstGeom prst="rect">
            <a:avLst/>
          </a:prstGeom>
          <a:solidFill>
            <a:schemeClr val="tx1"/>
          </a:solidFill>
          <a:ln>
            <a:solidFill>
              <a:schemeClr val="bg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main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51E17786-1A6A-9EC3-0CAB-E7F786668D13}"/>
              </a:ext>
            </a:extLst>
          </p:cNvPr>
          <p:cNvSpPr txBox="1"/>
          <p:nvPr/>
        </p:nvSpPr>
        <p:spPr>
          <a:xfrm>
            <a:off x="9970882" y="2278039"/>
            <a:ext cx="936123" cy="307777"/>
          </a:xfrm>
          <a:prstGeom prst="rect">
            <a:avLst/>
          </a:prstGeom>
          <a:solidFill>
            <a:schemeClr val="tx1"/>
          </a:solidFill>
          <a:ln>
            <a:solidFill>
              <a:schemeClr val="bg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장애 보고</a:t>
            </a:r>
            <a:endParaRPr lang="en-US" altLang="ko-KR" sz="1400" dirty="0">
              <a:solidFill>
                <a:schemeClr val="bg1">
                  <a:lumMod val="75000"/>
                  <a:lumOff val="2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71A99A0-7043-C9DF-7901-70C0D371990F}"/>
              </a:ext>
            </a:extLst>
          </p:cNvPr>
          <p:cNvSpPr txBox="1"/>
          <p:nvPr/>
        </p:nvSpPr>
        <p:spPr>
          <a:xfrm>
            <a:off x="6015088" y="5124532"/>
            <a:ext cx="1324849" cy="738664"/>
          </a:xfrm>
          <a:prstGeom prst="rect">
            <a:avLst/>
          </a:prstGeom>
          <a:solidFill>
            <a:schemeClr val="tx1"/>
          </a:solidFill>
          <a:ln>
            <a:solidFill>
              <a:schemeClr val="bg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내 디바이스 </a:t>
            </a:r>
            <a:r>
              <a:rPr lang="en-US" altLang="ko-KR" sz="1400" dirty="0">
                <a:solidFill>
                  <a:schemeClr val="bg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ko-KR" altLang="en-US" sz="1400" dirty="0">
                <a:solidFill>
                  <a:schemeClr val="bg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등록</a:t>
            </a:r>
            <a:r>
              <a:rPr lang="en-US" altLang="ko-KR" sz="1400" dirty="0">
                <a:solidFill>
                  <a:schemeClr val="bg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lang="ko-KR" altLang="en-US" sz="1400" dirty="0">
                <a:solidFill>
                  <a:schemeClr val="bg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설정</a:t>
            </a:r>
            <a:r>
              <a:rPr lang="en-US" altLang="ko-KR" sz="1400" dirty="0">
                <a:solidFill>
                  <a:schemeClr val="bg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lang="ko-KR" altLang="en-US" sz="1400" dirty="0">
                <a:solidFill>
                  <a:schemeClr val="bg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1400" dirty="0" err="1">
                <a:solidFill>
                  <a:schemeClr val="bg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장애알림</a:t>
            </a:r>
            <a:r>
              <a:rPr lang="en-US" altLang="ko-KR" sz="1400" dirty="0">
                <a:solidFill>
                  <a:schemeClr val="bg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E6D90B1E-A05C-BAD7-DC69-DA2984B0E34A}"/>
              </a:ext>
            </a:extLst>
          </p:cNvPr>
          <p:cNvSpPr txBox="1"/>
          <p:nvPr/>
        </p:nvSpPr>
        <p:spPr>
          <a:xfrm>
            <a:off x="7469500" y="4692696"/>
            <a:ext cx="899995" cy="307777"/>
          </a:xfrm>
          <a:prstGeom prst="rect">
            <a:avLst/>
          </a:prstGeom>
          <a:solidFill>
            <a:schemeClr val="tx1"/>
          </a:solidFill>
          <a:ln>
            <a:solidFill>
              <a:schemeClr val="bg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통계 분석</a:t>
            </a:r>
            <a:endParaRPr lang="en-US" altLang="ko-KR" sz="1400" dirty="0">
              <a:solidFill>
                <a:schemeClr val="bg1">
                  <a:lumMod val="75000"/>
                  <a:lumOff val="2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829B36C8-79A8-BE24-C74E-2B2651930A8B}"/>
              </a:ext>
            </a:extLst>
          </p:cNvPr>
          <p:cNvSpPr txBox="1"/>
          <p:nvPr/>
        </p:nvSpPr>
        <p:spPr>
          <a:xfrm>
            <a:off x="7469500" y="5542564"/>
            <a:ext cx="1518740" cy="307777"/>
          </a:xfrm>
          <a:prstGeom prst="rect">
            <a:avLst/>
          </a:prstGeom>
          <a:solidFill>
            <a:schemeClr val="tx1"/>
          </a:solidFill>
          <a:ln>
            <a:solidFill>
              <a:schemeClr val="bg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BLE/</a:t>
            </a:r>
            <a:r>
              <a:rPr lang="en-US" altLang="ko-KR" sz="1400" dirty="0" err="1">
                <a:solidFill>
                  <a:schemeClr val="bg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WiFi</a:t>
            </a:r>
            <a:r>
              <a:rPr lang="en-US" altLang="ko-KR" sz="1400" dirty="0">
                <a:solidFill>
                  <a:schemeClr val="bg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송수신</a:t>
            </a:r>
            <a:endParaRPr lang="en-US" altLang="ko-KR" sz="1400" dirty="0">
              <a:solidFill>
                <a:schemeClr val="bg1">
                  <a:lumMod val="75000"/>
                  <a:lumOff val="2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0052A5D2-4DAE-3EA8-9BDC-65E4E7BD9586}"/>
              </a:ext>
            </a:extLst>
          </p:cNvPr>
          <p:cNvSpPr txBox="1"/>
          <p:nvPr/>
        </p:nvSpPr>
        <p:spPr>
          <a:xfrm>
            <a:off x="7470484" y="5123006"/>
            <a:ext cx="1079689" cy="307777"/>
          </a:xfrm>
          <a:prstGeom prst="rect">
            <a:avLst/>
          </a:prstGeom>
          <a:solidFill>
            <a:schemeClr val="tx1"/>
          </a:solidFill>
          <a:ln>
            <a:solidFill>
              <a:schemeClr val="bg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사용자 가입</a:t>
            </a:r>
            <a:endParaRPr lang="en-US" altLang="ko-KR" sz="1400" dirty="0">
              <a:solidFill>
                <a:schemeClr val="bg1">
                  <a:lumMod val="75000"/>
                  <a:lumOff val="2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BCB14845-38A3-891B-2F48-99EB9D18176A}"/>
              </a:ext>
            </a:extLst>
          </p:cNvPr>
          <p:cNvSpPr txBox="1"/>
          <p:nvPr/>
        </p:nvSpPr>
        <p:spPr>
          <a:xfrm>
            <a:off x="10218257" y="5195785"/>
            <a:ext cx="8743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사용자</a:t>
            </a:r>
            <a:endParaRPr lang="en-US" altLang="ko-KR" sz="1600" b="1" dirty="0">
              <a:solidFill>
                <a:schemeClr val="bg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ctr"/>
            <a:r>
              <a:rPr lang="en-US" altLang="ko-KR" sz="1200" dirty="0">
                <a:solidFill>
                  <a:schemeClr val="bg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Mobile</a:t>
            </a:r>
            <a:endParaRPr lang="ko-KR" altLang="en-US" sz="1200" dirty="0">
              <a:solidFill>
                <a:schemeClr val="bg1">
                  <a:lumMod val="75000"/>
                  <a:lumOff val="2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68" name="그림 67" descr="블랙, 어둠이(가) 표시된 사진&#10;&#10;자동 생성된 설명">
            <a:extLst>
              <a:ext uri="{FF2B5EF4-FFF2-40B4-BE49-F238E27FC236}">
                <a16:creationId xmlns:a16="http://schemas.microsoft.com/office/drawing/2014/main" id="{4370A7D8-1613-B6F5-94C0-B97453811F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0573" y="4725810"/>
            <a:ext cx="466435" cy="466435"/>
          </a:xfrm>
          <a:prstGeom prst="rect">
            <a:avLst/>
          </a:prstGeom>
        </p:spPr>
      </p:pic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254FDA28-8384-D7AE-B8C3-46028EF1F3C8}"/>
              </a:ext>
            </a:extLst>
          </p:cNvPr>
          <p:cNvCxnSpPr>
            <a:cxnSpLocks/>
          </p:cNvCxnSpPr>
          <p:nvPr/>
        </p:nvCxnSpPr>
        <p:spPr>
          <a:xfrm flipH="1">
            <a:off x="1867196" y="2084731"/>
            <a:ext cx="270698" cy="0"/>
          </a:xfrm>
          <a:prstGeom prst="straightConnector1">
            <a:avLst/>
          </a:prstGeom>
          <a:ln w="31750">
            <a:solidFill>
              <a:schemeClr val="bg1">
                <a:lumMod val="75000"/>
                <a:lumOff val="25000"/>
              </a:schemeClr>
            </a:solidFill>
            <a:prstDash val="solid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6434A994-76FD-5C18-E801-74F022D0BBB7}"/>
              </a:ext>
            </a:extLst>
          </p:cNvPr>
          <p:cNvCxnSpPr>
            <a:cxnSpLocks/>
          </p:cNvCxnSpPr>
          <p:nvPr/>
        </p:nvCxnSpPr>
        <p:spPr>
          <a:xfrm flipH="1">
            <a:off x="1523618" y="3811294"/>
            <a:ext cx="343578" cy="0"/>
          </a:xfrm>
          <a:prstGeom prst="straightConnector1">
            <a:avLst/>
          </a:prstGeom>
          <a:ln w="31750">
            <a:solidFill>
              <a:schemeClr val="bg1">
                <a:lumMod val="75000"/>
                <a:lumOff val="25000"/>
              </a:schemeClr>
            </a:solidFill>
            <a:prstDash val="solid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F8173F6A-E31C-0C3B-C58B-F5A354419251}"/>
              </a:ext>
            </a:extLst>
          </p:cNvPr>
          <p:cNvCxnSpPr>
            <a:cxnSpLocks/>
          </p:cNvCxnSpPr>
          <p:nvPr/>
        </p:nvCxnSpPr>
        <p:spPr>
          <a:xfrm flipV="1">
            <a:off x="2204770" y="3929323"/>
            <a:ext cx="0" cy="277226"/>
          </a:xfrm>
          <a:prstGeom prst="straightConnector1">
            <a:avLst/>
          </a:prstGeom>
          <a:ln w="31750">
            <a:solidFill>
              <a:schemeClr val="bg1">
                <a:lumMod val="75000"/>
                <a:lumOff val="25000"/>
              </a:schemeClr>
            </a:solidFill>
            <a:prstDash val="solid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9B696B14-6E80-3F04-B0FD-C15745B21AB0}"/>
              </a:ext>
            </a:extLst>
          </p:cNvPr>
          <p:cNvCxnSpPr>
            <a:cxnSpLocks/>
          </p:cNvCxnSpPr>
          <p:nvPr/>
        </p:nvCxnSpPr>
        <p:spPr>
          <a:xfrm flipH="1">
            <a:off x="6015088" y="2084731"/>
            <a:ext cx="403641" cy="0"/>
          </a:xfrm>
          <a:prstGeom prst="straightConnector1">
            <a:avLst/>
          </a:prstGeom>
          <a:ln w="31750">
            <a:solidFill>
              <a:schemeClr val="bg1">
                <a:lumMod val="75000"/>
                <a:lumOff val="25000"/>
              </a:schemeClr>
            </a:solidFill>
            <a:prstDash val="solid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71693067-AF37-1568-410D-E71D01FAFC68}"/>
              </a:ext>
            </a:extLst>
          </p:cNvPr>
          <p:cNvCxnSpPr>
            <a:cxnSpLocks/>
          </p:cNvCxnSpPr>
          <p:nvPr/>
        </p:nvCxnSpPr>
        <p:spPr>
          <a:xfrm flipV="1">
            <a:off x="6965028" y="2501015"/>
            <a:ext cx="0" cy="277226"/>
          </a:xfrm>
          <a:prstGeom prst="straightConnector1">
            <a:avLst/>
          </a:prstGeom>
          <a:ln w="31750">
            <a:solidFill>
              <a:schemeClr val="bg1">
                <a:lumMod val="75000"/>
                <a:lumOff val="25000"/>
              </a:schemeClr>
            </a:solidFill>
            <a:prstDash val="solid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8C7F9AA5-4BC6-9841-1F94-5FD1E5355D5D}"/>
              </a:ext>
            </a:extLst>
          </p:cNvPr>
          <p:cNvCxnSpPr>
            <a:cxnSpLocks/>
          </p:cNvCxnSpPr>
          <p:nvPr/>
        </p:nvCxnSpPr>
        <p:spPr>
          <a:xfrm>
            <a:off x="1666888" y="3840556"/>
            <a:ext cx="0" cy="610327"/>
          </a:xfrm>
          <a:prstGeom prst="straightConnector1">
            <a:avLst/>
          </a:prstGeom>
          <a:ln w="31750">
            <a:solidFill>
              <a:schemeClr val="bg1">
                <a:lumMod val="75000"/>
                <a:lumOff val="25000"/>
              </a:schemeClr>
            </a:solidFill>
            <a:prstDash val="solid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75A0AFB1-7E22-E43A-FFCD-8CE51B66B11D}"/>
              </a:ext>
            </a:extLst>
          </p:cNvPr>
          <p:cNvCxnSpPr>
            <a:cxnSpLocks/>
          </p:cNvCxnSpPr>
          <p:nvPr/>
        </p:nvCxnSpPr>
        <p:spPr>
          <a:xfrm flipH="1">
            <a:off x="1872484" y="5406501"/>
            <a:ext cx="262800" cy="0"/>
          </a:xfrm>
          <a:prstGeom prst="straightConnector1">
            <a:avLst/>
          </a:prstGeom>
          <a:ln w="31750">
            <a:solidFill>
              <a:schemeClr val="bg1">
                <a:lumMod val="75000"/>
                <a:lumOff val="25000"/>
              </a:schemeClr>
            </a:solidFill>
            <a:prstDash val="solid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ACCC9FA6-358D-B518-E0D7-3CF25C33602F}"/>
              </a:ext>
            </a:extLst>
          </p:cNvPr>
          <p:cNvCxnSpPr>
            <a:cxnSpLocks/>
          </p:cNvCxnSpPr>
          <p:nvPr/>
        </p:nvCxnSpPr>
        <p:spPr>
          <a:xfrm flipH="1">
            <a:off x="2947880" y="5398318"/>
            <a:ext cx="262800" cy="0"/>
          </a:xfrm>
          <a:prstGeom prst="straightConnector1">
            <a:avLst/>
          </a:prstGeom>
          <a:ln w="31750">
            <a:solidFill>
              <a:schemeClr val="bg1">
                <a:lumMod val="75000"/>
                <a:lumOff val="25000"/>
              </a:schemeClr>
            </a:solidFill>
            <a:prstDash val="solid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A297F308-F68A-78AA-524D-3CE14B0B7277}"/>
              </a:ext>
            </a:extLst>
          </p:cNvPr>
          <p:cNvCxnSpPr>
            <a:cxnSpLocks/>
          </p:cNvCxnSpPr>
          <p:nvPr/>
        </p:nvCxnSpPr>
        <p:spPr>
          <a:xfrm flipH="1">
            <a:off x="2737307" y="4445677"/>
            <a:ext cx="262800" cy="0"/>
          </a:xfrm>
          <a:prstGeom prst="straightConnector1">
            <a:avLst/>
          </a:prstGeom>
          <a:ln w="31750">
            <a:solidFill>
              <a:schemeClr val="bg1">
                <a:lumMod val="75000"/>
                <a:lumOff val="25000"/>
              </a:schemeClr>
            </a:solidFill>
            <a:prstDash val="solid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꺾인 연결선[E] 101">
            <a:extLst>
              <a:ext uri="{FF2B5EF4-FFF2-40B4-BE49-F238E27FC236}">
                <a16:creationId xmlns:a16="http://schemas.microsoft.com/office/drawing/2014/main" id="{CB57D762-D134-241A-DFA5-35877A39E243}"/>
              </a:ext>
            </a:extLst>
          </p:cNvPr>
          <p:cNvCxnSpPr>
            <a:cxnSpLocks/>
          </p:cNvCxnSpPr>
          <p:nvPr/>
        </p:nvCxnSpPr>
        <p:spPr>
          <a:xfrm flipV="1">
            <a:off x="4075079" y="1834358"/>
            <a:ext cx="540000" cy="2628000"/>
          </a:xfrm>
          <a:prstGeom prst="bentConnector3">
            <a:avLst>
              <a:gd name="adj1" fmla="val 50000"/>
            </a:avLst>
          </a:prstGeom>
          <a:ln w="31750">
            <a:solidFill>
              <a:schemeClr val="bg1">
                <a:lumMod val="75000"/>
                <a:lumOff val="25000"/>
              </a:schemeClr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꺾인 연결선[E] 123">
            <a:extLst>
              <a:ext uri="{FF2B5EF4-FFF2-40B4-BE49-F238E27FC236}">
                <a16:creationId xmlns:a16="http://schemas.microsoft.com/office/drawing/2014/main" id="{1A3B1C0C-29C1-7CF3-822E-1227F3903DCB}"/>
              </a:ext>
            </a:extLst>
          </p:cNvPr>
          <p:cNvCxnSpPr>
            <a:cxnSpLocks/>
          </p:cNvCxnSpPr>
          <p:nvPr/>
        </p:nvCxnSpPr>
        <p:spPr>
          <a:xfrm flipV="1">
            <a:off x="4035637" y="2158684"/>
            <a:ext cx="612000" cy="3240000"/>
          </a:xfrm>
          <a:prstGeom prst="bentConnector3">
            <a:avLst>
              <a:gd name="adj1" fmla="val 65234"/>
            </a:avLst>
          </a:prstGeom>
          <a:ln w="31750">
            <a:solidFill>
              <a:schemeClr val="bg1">
                <a:lumMod val="75000"/>
                <a:lumOff val="25000"/>
              </a:schemeClr>
            </a:solidFill>
            <a:prstDash val="solid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화살표 연결선 127">
            <a:extLst>
              <a:ext uri="{FF2B5EF4-FFF2-40B4-BE49-F238E27FC236}">
                <a16:creationId xmlns:a16="http://schemas.microsoft.com/office/drawing/2014/main" id="{C69E3E9E-2EF7-7E10-BF31-F4633BF3DE2A}"/>
              </a:ext>
            </a:extLst>
          </p:cNvPr>
          <p:cNvCxnSpPr>
            <a:cxnSpLocks/>
          </p:cNvCxnSpPr>
          <p:nvPr/>
        </p:nvCxnSpPr>
        <p:spPr>
          <a:xfrm flipH="1" flipV="1">
            <a:off x="3440777" y="1543025"/>
            <a:ext cx="1046100" cy="4047"/>
          </a:xfrm>
          <a:prstGeom prst="straightConnector1">
            <a:avLst/>
          </a:prstGeom>
          <a:ln w="31750">
            <a:solidFill>
              <a:schemeClr val="bg1">
                <a:lumMod val="75000"/>
                <a:lumOff val="25000"/>
              </a:schemeClr>
            </a:solidFill>
            <a:prstDash val="solid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35A2A75D-1D62-F256-6F84-D0A6575B021F}"/>
              </a:ext>
            </a:extLst>
          </p:cNvPr>
          <p:cNvCxnSpPr>
            <a:cxnSpLocks/>
          </p:cNvCxnSpPr>
          <p:nvPr/>
        </p:nvCxnSpPr>
        <p:spPr>
          <a:xfrm flipH="1" flipV="1">
            <a:off x="3440777" y="1659707"/>
            <a:ext cx="1046100" cy="4047"/>
          </a:xfrm>
          <a:prstGeom prst="straightConnector1">
            <a:avLst/>
          </a:prstGeom>
          <a:ln w="31750">
            <a:solidFill>
              <a:srgbClr val="C00000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직선 화살표 연결선 130">
            <a:extLst>
              <a:ext uri="{FF2B5EF4-FFF2-40B4-BE49-F238E27FC236}">
                <a16:creationId xmlns:a16="http://schemas.microsoft.com/office/drawing/2014/main" id="{BBA52C1B-F89D-C2F6-66D4-A57AC9CF15E2}"/>
              </a:ext>
            </a:extLst>
          </p:cNvPr>
          <p:cNvCxnSpPr>
            <a:cxnSpLocks/>
          </p:cNvCxnSpPr>
          <p:nvPr/>
        </p:nvCxnSpPr>
        <p:spPr>
          <a:xfrm flipH="1">
            <a:off x="466683" y="2962327"/>
            <a:ext cx="3528000" cy="0"/>
          </a:xfrm>
          <a:prstGeom prst="straightConnector1">
            <a:avLst/>
          </a:prstGeom>
          <a:ln w="31750">
            <a:solidFill>
              <a:srgbClr val="C00000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id="{6132249E-A8CE-DBBE-AF67-2F99C5082E9D}"/>
              </a:ext>
            </a:extLst>
          </p:cNvPr>
          <p:cNvCxnSpPr>
            <a:cxnSpLocks/>
          </p:cNvCxnSpPr>
          <p:nvPr/>
        </p:nvCxnSpPr>
        <p:spPr>
          <a:xfrm flipH="1">
            <a:off x="469221" y="3886984"/>
            <a:ext cx="343578" cy="0"/>
          </a:xfrm>
          <a:prstGeom prst="straightConnector1">
            <a:avLst/>
          </a:prstGeom>
          <a:ln w="31750">
            <a:solidFill>
              <a:srgbClr val="C00000"/>
            </a:solidFill>
            <a:prstDash val="solid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직선 화살표 연결선 133">
            <a:extLst>
              <a:ext uri="{FF2B5EF4-FFF2-40B4-BE49-F238E27FC236}">
                <a16:creationId xmlns:a16="http://schemas.microsoft.com/office/drawing/2014/main" id="{A1204F4F-723F-0D6B-567D-A2DEB47F072A}"/>
              </a:ext>
            </a:extLst>
          </p:cNvPr>
          <p:cNvCxnSpPr>
            <a:cxnSpLocks/>
          </p:cNvCxnSpPr>
          <p:nvPr/>
        </p:nvCxnSpPr>
        <p:spPr>
          <a:xfrm>
            <a:off x="475649" y="2953362"/>
            <a:ext cx="0" cy="942587"/>
          </a:xfrm>
          <a:prstGeom prst="straightConnector1">
            <a:avLst/>
          </a:prstGeom>
          <a:ln w="31750">
            <a:solidFill>
              <a:srgbClr val="C00000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직선 화살표 연결선 135">
            <a:extLst>
              <a:ext uri="{FF2B5EF4-FFF2-40B4-BE49-F238E27FC236}">
                <a16:creationId xmlns:a16="http://schemas.microsoft.com/office/drawing/2014/main" id="{041BDFFA-3D34-241B-3C0E-FDA111086410}"/>
              </a:ext>
            </a:extLst>
          </p:cNvPr>
          <p:cNvCxnSpPr>
            <a:cxnSpLocks/>
          </p:cNvCxnSpPr>
          <p:nvPr/>
        </p:nvCxnSpPr>
        <p:spPr>
          <a:xfrm>
            <a:off x="3981661" y="1659707"/>
            <a:ext cx="0" cy="1311300"/>
          </a:xfrm>
          <a:prstGeom prst="straightConnector1">
            <a:avLst/>
          </a:prstGeom>
          <a:ln w="31750">
            <a:solidFill>
              <a:srgbClr val="C00000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7E086AC7-F771-A866-98A9-F72CBEF70BED}"/>
              </a:ext>
            </a:extLst>
          </p:cNvPr>
          <p:cNvCxnSpPr>
            <a:cxnSpLocks/>
          </p:cNvCxnSpPr>
          <p:nvPr/>
        </p:nvCxnSpPr>
        <p:spPr>
          <a:xfrm flipH="1">
            <a:off x="7884092" y="1961421"/>
            <a:ext cx="609052" cy="0"/>
          </a:xfrm>
          <a:prstGeom prst="straightConnector1">
            <a:avLst/>
          </a:prstGeom>
          <a:ln w="31750">
            <a:solidFill>
              <a:srgbClr val="C00000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직선 화살표 연결선 143">
            <a:extLst>
              <a:ext uri="{FF2B5EF4-FFF2-40B4-BE49-F238E27FC236}">
                <a16:creationId xmlns:a16="http://schemas.microsoft.com/office/drawing/2014/main" id="{3C76B050-26A7-2262-0D1B-458E3F1E5A29}"/>
              </a:ext>
            </a:extLst>
          </p:cNvPr>
          <p:cNvCxnSpPr>
            <a:cxnSpLocks/>
          </p:cNvCxnSpPr>
          <p:nvPr/>
        </p:nvCxnSpPr>
        <p:spPr>
          <a:xfrm>
            <a:off x="6216908" y="3563203"/>
            <a:ext cx="0" cy="554706"/>
          </a:xfrm>
          <a:prstGeom prst="straightConnector1">
            <a:avLst/>
          </a:prstGeom>
          <a:ln w="31750">
            <a:solidFill>
              <a:srgbClr val="C00000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직선 화살표 연결선 145">
            <a:extLst>
              <a:ext uri="{FF2B5EF4-FFF2-40B4-BE49-F238E27FC236}">
                <a16:creationId xmlns:a16="http://schemas.microsoft.com/office/drawing/2014/main" id="{584BD575-960D-AD73-7CEE-3DB58AF60952}"/>
              </a:ext>
            </a:extLst>
          </p:cNvPr>
          <p:cNvCxnSpPr>
            <a:cxnSpLocks/>
          </p:cNvCxnSpPr>
          <p:nvPr/>
        </p:nvCxnSpPr>
        <p:spPr>
          <a:xfrm>
            <a:off x="8778280" y="3821137"/>
            <a:ext cx="0" cy="554706"/>
          </a:xfrm>
          <a:prstGeom prst="straightConnector1">
            <a:avLst/>
          </a:prstGeom>
          <a:ln w="31750">
            <a:solidFill>
              <a:srgbClr val="C00000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TextBox 146">
            <a:extLst>
              <a:ext uri="{FF2B5EF4-FFF2-40B4-BE49-F238E27FC236}">
                <a16:creationId xmlns:a16="http://schemas.microsoft.com/office/drawing/2014/main" id="{3F576695-EFBB-B97F-9928-77DFD1C49BCE}"/>
              </a:ext>
            </a:extLst>
          </p:cNvPr>
          <p:cNvSpPr txBox="1"/>
          <p:nvPr/>
        </p:nvSpPr>
        <p:spPr>
          <a:xfrm>
            <a:off x="6182582" y="3590113"/>
            <a:ext cx="98284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err="1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WiFi</a:t>
            </a:r>
            <a:endParaRPr lang="en-US" altLang="ko-KR" sz="1200" dirty="0">
              <a:solidFill>
                <a:srgbClr val="C00000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ctr"/>
            <a:r>
              <a:rPr lang="en-US" altLang="ko-KR" sz="1200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(REST API)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3EB93446-8FBB-2AD5-A346-B305E775101D}"/>
              </a:ext>
            </a:extLst>
          </p:cNvPr>
          <p:cNvSpPr txBox="1"/>
          <p:nvPr/>
        </p:nvSpPr>
        <p:spPr>
          <a:xfrm>
            <a:off x="7692251" y="2003321"/>
            <a:ext cx="98284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err="1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WiFi</a:t>
            </a:r>
            <a:endParaRPr lang="en-US" altLang="ko-KR" sz="1200" dirty="0">
              <a:solidFill>
                <a:srgbClr val="C00000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ctr"/>
            <a:r>
              <a:rPr lang="en-US" altLang="ko-KR" sz="1200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(REST API)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F08455A9-721F-713C-C9EE-B434E714BC2C}"/>
              </a:ext>
            </a:extLst>
          </p:cNvPr>
          <p:cNvSpPr txBox="1"/>
          <p:nvPr/>
        </p:nvSpPr>
        <p:spPr>
          <a:xfrm>
            <a:off x="8723257" y="3849501"/>
            <a:ext cx="98284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BLE</a:t>
            </a:r>
          </a:p>
          <a:p>
            <a:pPr algn="ctr"/>
            <a:r>
              <a:rPr lang="en-US" altLang="ko-KR" sz="1200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ko-KR" altLang="en-US" sz="1200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블루투스</a:t>
            </a:r>
            <a:r>
              <a:rPr lang="en-US" altLang="ko-KR" sz="1200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</a:p>
        </p:txBody>
      </p: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2A4A81E2-97E7-30FE-7D05-75510D2F3714}"/>
              </a:ext>
            </a:extLst>
          </p:cNvPr>
          <p:cNvCxnSpPr>
            <a:cxnSpLocks/>
          </p:cNvCxnSpPr>
          <p:nvPr/>
        </p:nvCxnSpPr>
        <p:spPr>
          <a:xfrm flipH="1">
            <a:off x="9118651" y="5212815"/>
            <a:ext cx="874374" cy="0"/>
          </a:xfrm>
          <a:prstGeom prst="straightConnector1">
            <a:avLst/>
          </a:prstGeom>
          <a:ln w="31750">
            <a:solidFill>
              <a:schemeClr val="bg1">
                <a:lumMod val="75000"/>
                <a:lumOff val="25000"/>
              </a:schemeClr>
            </a:solidFill>
            <a:prstDash val="solid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623C62F7-E045-32E9-D484-87364B00DF65}"/>
              </a:ext>
            </a:extLst>
          </p:cNvPr>
          <p:cNvCxnSpPr>
            <a:cxnSpLocks/>
          </p:cNvCxnSpPr>
          <p:nvPr/>
        </p:nvCxnSpPr>
        <p:spPr>
          <a:xfrm>
            <a:off x="10651202" y="3815264"/>
            <a:ext cx="0" cy="706749"/>
          </a:xfrm>
          <a:prstGeom prst="straightConnector1">
            <a:avLst/>
          </a:prstGeom>
          <a:ln w="31750">
            <a:solidFill>
              <a:schemeClr val="bg1">
                <a:lumMod val="75000"/>
                <a:lumOff val="25000"/>
              </a:schemeClr>
            </a:solidFill>
            <a:prstDash val="solid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타원 162">
            <a:extLst>
              <a:ext uri="{FF2B5EF4-FFF2-40B4-BE49-F238E27FC236}">
                <a16:creationId xmlns:a16="http://schemas.microsoft.com/office/drawing/2014/main" id="{0F2AE178-514B-7951-33A8-780DD351E427}"/>
              </a:ext>
            </a:extLst>
          </p:cNvPr>
          <p:cNvSpPr/>
          <p:nvPr/>
        </p:nvSpPr>
        <p:spPr>
          <a:xfrm>
            <a:off x="4731210" y="3337003"/>
            <a:ext cx="704474" cy="704474"/>
          </a:xfrm>
          <a:prstGeom prst="ellipse">
            <a:avLst/>
          </a:prstGeom>
          <a:solidFill>
            <a:schemeClr val="bg2">
              <a:lumMod val="75000"/>
            </a:schemeClr>
          </a:solidFill>
          <a:ln w="1270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4" name="그림 163" descr="블랙, 어둠이(가) 표시된 사진&#10;&#10;자동 생성된 설명">
            <a:extLst>
              <a:ext uri="{FF2B5EF4-FFF2-40B4-BE49-F238E27FC236}">
                <a16:creationId xmlns:a16="http://schemas.microsoft.com/office/drawing/2014/main" id="{74F6D790-C693-AAC3-1051-5D10A3858FF1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8121" y="3441623"/>
            <a:ext cx="470652" cy="470652"/>
          </a:xfrm>
          <a:prstGeom prst="rect">
            <a:avLst/>
          </a:prstGeom>
        </p:spPr>
      </p:pic>
      <p:sp>
        <p:nvSpPr>
          <p:cNvPr id="165" name="TextBox 164">
            <a:extLst>
              <a:ext uri="{FF2B5EF4-FFF2-40B4-BE49-F238E27FC236}">
                <a16:creationId xmlns:a16="http://schemas.microsoft.com/office/drawing/2014/main" id="{F181BA00-D3CF-84A4-E3FC-36DB1B9DCCF9}"/>
              </a:ext>
            </a:extLst>
          </p:cNvPr>
          <p:cNvSpPr txBox="1"/>
          <p:nvPr/>
        </p:nvSpPr>
        <p:spPr>
          <a:xfrm>
            <a:off x="4146748" y="3992018"/>
            <a:ext cx="187776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b="1" dirty="0">
                <a:solidFill>
                  <a:schemeClr val="bg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Database</a:t>
            </a:r>
            <a:endParaRPr lang="ko-KR" altLang="en-US" sz="1500" b="1" dirty="0">
              <a:solidFill>
                <a:schemeClr val="bg1">
                  <a:lumMod val="75000"/>
                  <a:lumOff val="2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609401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87D14EC9-755A-4DF6-9BA6-BDABBD94CC4C}"/>
              </a:ext>
            </a:extLst>
          </p:cNvPr>
          <p:cNvSpPr/>
          <p:nvPr/>
        </p:nvSpPr>
        <p:spPr>
          <a:xfrm>
            <a:off x="0" y="4907280"/>
            <a:ext cx="12192000" cy="1950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965F51-7AD4-44D6-97EC-C2F883EA3B20}"/>
              </a:ext>
            </a:extLst>
          </p:cNvPr>
          <p:cNvSpPr txBox="1"/>
          <p:nvPr/>
        </p:nvSpPr>
        <p:spPr>
          <a:xfrm>
            <a:off x="209603" y="3909328"/>
            <a:ext cx="181170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03</a:t>
            </a:r>
            <a:endParaRPr lang="ko-KR" altLang="en-US" sz="60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875242E-21FF-4A0F-8174-AE697BC08B7B}"/>
              </a:ext>
            </a:extLst>
          </p:cNvPr>
          <p:cNvSpPr txBox="1"/>
          <p:nvPr/>
        </p:nvSpPr>
        <p:spPr>
          <a:xfrm>
            <a:off x="209603" y="5009691"/>
            <a:ext cx="81322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프로젝트 개발 전략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93FEA6-10C5-49A1-03DA-510210CA8EED}"/>
              </a:ext>
            </a:extLst>
          </p:cNvPr>
          <p:cNvSpPr txBox="1"/>
          <p:nvPr/>
        </p:nvSpPr>
        <p:spPr>
          <a:xfrm>
            <a:off x="11677409" y="6350172"/>
            <a:ext cx="5145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50000"/>
                    <a:lumOff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14</a:t>
            </a:r>
            <a:endParaRPr lang="ko-KR" altLang="en-US" sz="1600" dirty="0">
              <a:solidFill>
                <a:schemeClr val="bg1">
                  <a:lumMod val="50000"/>
                  <a:lumOff val="50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714786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모서리가 둥근 직사각형 36">
            <a:extLst>
              <a:ext uri="{FF2B5EF4-FFF2-40B4-BE49-F238E27FC236}">
                <a16:creationId xmlns:a16="http://schemas.microsoft.com/office/drawing/2014/main" id="{2B33FB25-55AC-6E20-6D41-398537CE5425}"/>
              </a:ext>
            </a:extLst>
          </p:cNvPr>
          <p:cNvSpPr/>
          <p:nvPr/>
        </p:nvSpPr>
        <p:spPr>
          <a:xfrm>
            <a:off x="6358064" y="1123542"/>
            <a:ext cx="4572230" cy="2445122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 w="635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DA12906E-7F3F-0458-3D55-06751F844507}"/>
              </a:ext>
            </a:extLst>
          </p:cNvPr>
          <p:cNvSpPr txBox="1"/>
          <p:nvPr/>
        </p:nvSpPr>
        <p:spPr>
          <a:xfrm>
            <a:off x="273772" y="247151"/>
            <a:ext cx="800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03</a:t>
            </a:r>
            <a:endParaRPr lang="ko-KR" altLang="en-US" sz="3600" dirty="0">
              <a:solidFill>
                <a:schemeClr val="bg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C9ECE309-C7D0-C2C9-1756-21864569A305}"/>
              </a:ext>
            </a:extLst>
          </p:cNvPr>
          <p:cNvSpPr txBox="1"/>
          <p:nvPr/>
        </p:nvSpPr>
        <p:spPr>
          <a:xfrm>
            <a:off x="961580" y="312613"/>
            <a:ext cx="62954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프로젝트 개발 전략 </a:t>
            </a:r>
            <a:r>
              <a:rPr lang="en-US" altLang="ko-KR" dirty="0">
                <a:solidFill>
                  <a:schemeClr val="tx1">
                    <a:lumMod val="6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–</a:t>
            </a:r>
            <a:r>
              <a:rPr lang="ko-KR" altLang="en-US" dirty="0">
                <a:solidFill>
                  <a:schemeClr val="tx1">
                    <a:lumMod val="6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개발팀 구성 및 역할</a:t>
            </a:r>
            <a:endParaRPr lang="ko-KR" altLang="en-US" sz="2800" dirty="0">
              <a:solidFill>
                <a:schemeClr val="tx1">
                  <a:lumMod val="6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E55CA9E3-D3DC-1FE8-72BA-2076BEE43DDE}"/>
              </a:ext>
            </a:extLst>
          </p:cNvPr>
          <p:cNvSpPr/>
          <p:nvPr/>
        </p:nvSpPr>
        <p:spPr>
          <a:xfrm>
            <a:off x="1359178" y="1139326"/>
            <a:ext cx="4572230" cy="2445122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 w="635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667F013-5809-BEEA-74F0-4B51A5AD6038}"/>
              </a:ext>
            </a:extLst>
          </p:cNvPr>
          <p:cNvSpPr txBox="1"/>
          <p:nvPr/>
        </p:nvSpPr>
        <p:spPr>
          <a:xfrm>
            <a:off x="1633434" y="1392391"/>
            <a:ext cx="387131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팀장 </a:t>
            </a:r>
            <a:r>
              <a:rPr lang="en-US" altLang="ko-KR" sz="2400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:</a:t>
            </a:r>
            <a:r>
              <a:rPr lang="ko-KR" altLang="en-US" sz="2400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선재진</a:t>
            </a:r>
            <a:endParaRPr lang="en-US" altLang="ko-KR" sz="2400" b="1" dirty="0">
              <a:solidFill>
                <a:schemeClr val="bg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endParaRPr lang="en-US" altLang="ko-KR" sz="2400" b="1" dirty="0">
              <a:solidFill>
                <a:schemeClr val="bg1">
                  <a:lumMod val="75000"/>
                  <a:lumOff val="2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400" dirty="0">
                <a:solidFill>
                  <a:schemeClr val="bg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프로젝트 관리 </a:t>
            </a:r>
            <a:r>
              <a:rPr lang="en-US" altLang="ko-KR" sz="2400" dirty="0">
                <a:solidFill>
                  <a:schemeClr val="bg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ko-KR" altLang="en-US" sz="2400" dirty="0">
                <a:solidFill>
                  <a:schemeClr val="bg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일정</a:t>
            </a:r>
            <a:r>
              <a:rPr lang="en-US" altLang="ko-KR" sz="2400" dirty="0">
                <a:solidFill>
                  <a:schemeClr val="bg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lang="ko-KR" altLang="en-US" sz="2400" dirty="0">
                <a:solidFill>
                  <a:schemeClr val="bg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성과</a:t>
            </a:r>
            <a:r>
              <a:rPr lang="en-US" altLang="ko-KR" sz="2400" dirty="0">
                <a:solidFill>
                  <a:schemeClr val="bg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</a:p>
          <a:p>
            <a:pPr marL="342900" indent="-342900">
              <a:buFontTx/>
              <a:buChar char="-"/>
            </a:pPr>
            <a:r>
              <a:rPr lang="en-US" altLang="ko-KR" sz="2400" dirty="0">
                <a:solidFill>
                  <a:schemeClr val="bg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IOT </a:t>
            </a:r>
            <a:r>
              <a:rPr lang="ko-KR" altLang="en-US" sz="2400" dirty="0">
                <a:solidFill>
                  <a:schemeClr val="bg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모듈 설계</a:t>
            </a:r>
            <a:endParaRPr lang="en-US" altLang="ko-KR" sz="2400" dirty="0">
              <a:solidFill>
                <a:schemeClr val="bg1">
                  <a:lumMod val="75000"/>
                  <a:lumOff val="2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400" dirty="0">
                <a:solidFill>
                  <a:schemeClr val="bg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식물 별 관리 설계</a:t>
            </a:r>
            <a:endParaRPr lang="en-US" altLang="ko-KR" sz="2400" dirty="0">
              <a:solidFill>
                <a:schemeClr val="bg1">
                  <a:lumMod val="75000"/>
                  <a:lumOff val="2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9472953-F4D4-80EF-EE3C-681EE243A33F}"/>
              </a:ext>
            </a:extLst>
          </p:cNvPr>
          <p:cNvSpPr txBox="1"/>
          <p:nvPr/>
        </p:nvSpPr>
        <p:spPr>
          <a:xfrm>
            <a:off x="6632320" y="1359285"/>
            <a:ext cx="387131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팀원 </a:t>
            </a:r>
            <a:r>
              <a:rPr lang="en-US" altLang="ko-KR" sz="2400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:</a:t>
            </a:r>
            <a:r>
              <a:rPr lang="ko-KR" altLang="en-US" sz="2400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최용건</a:t>
            </a:r>
            <a:endParaRPr lang="en-US" altLang="ko-KR" sz="2400" b="1" dirty="0">
              <a:solidFill>
                <a:schemeClr val="bg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endParaRPr lang="en-US" altLang="ko-KR" sz="2400" b="1" dirty="0">
              <a:solidFill>
                <a:schemeClr val="bg1">
                  <a:lumMod val="75000"/>
                  <a:lumOff val="2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400" dirty="0">
                <a:solidFill>
                  <a:schemeClr val="bg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회원가입 및 관리 기능</a:t>
            </a:r>
            <a:endParaRPr lang="en-US" altLang="ko-KR" sz="2400" dirty="0">
              <a:solidFill>
                <a:schemeClr val="bg1">
                  <a:lumMod val="75000"/>
                  <a:lumOff val="2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400" dirty="0">
                <a:solidFill>
                  <a:schemeClr val="bg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데이터베이스 설계</a:t>
            </a:r>
            <a:endParaRPr lang="en-US" altLang="ko-KR" sz="2400" dirty="0">
              <a:solidFill>
                <a:schemeClr val="bg1">
                  <a:lumMod val="75000"/>
                  <a:lumOff val="2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400" dirty="0">
                <a:solidFill>
                  <a:schemeClr val="bg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서버 및 통신 설계</a:t>
            </a:r>
            <a:endParaRPr lang="en-US" altLang="ko-KR" sz="2400" dirty="0">
              <a:solidFill>
                <a:schemeClr val="bg1">
                  <a:lumMod val="75000"/>
                  <a:lumOff val="2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8" name="모서리가 둥근 직사각형 37">
            <a:extLst>
              <a:ext uri="{FF2B5EF4-FFF2-40B4-BE49-F238E27FC236}">
                <a16:creationId xmlns:a16="http://schemas.microsoft.com/office/drawing/2014/main" id="{BCBE8B5D-56F1-57FE-C691-CF631BDDE83B}"/>
              </a:ext>
            </a:extLst>
          </p:cNvPr>
          <p:cNvSpPr/>
          <p:nvPr/>
        </p:nvSpPr>
        <p:spPr>
          <a:xfrm>
            <a:off x="6358064" y="3821729"/>
            <a:ext cx="4572230" cy="2445122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 w="635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0" name="모서리가 둥근 직사각형 39">
            <a:extLst>
              <a:ext uri="{FF2B5EF4-FFF2-40B4-BE49-F238E27FC236}">
                <a16:creationId xmlns:a16="http://schemas.microsoft.com/office/drawing/2014/main" id="{034580A2-4F24-6E34-01AF-7EC5EB539AE7}"/>
              </a:ext>
            </a:extLst>
          </p:cNvPr>
          <p:cNvSpPr/>
          <p:nvPr/>
        </p:nvSpPr>
        <p:spPr>
          <a:xfrm>
            <a:off x="1359178" y="3837513"/>
            <a:ext cx="4572230" cy="2445122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 w="635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EDCC1F9-5DD3-E00C-629C-1F94DB7062BC}"/>
              </a:ext>
            </a:extLst>
          </p:cNvPr>
          <p:cNvSpPr txBox="1"/>
          <p:nvPr/>
        </p:nvSpPr>
        <p:spPr>
          <a:xfrm>
            <a:off x="1633434" y="4090578"/>
            <a:ext cx="387131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팀원 </a:t>
            </a:r>
            <a:r>
              <a:rPr lang="en-US" altLang="ko-KR" sz="2400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:</a:t>
            </a:r>
            <a:r>
              <a:rPr lang="ko-KR" altLang="en-US" sz="2400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2400" b="1" dirty="0" err="1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정형표</a:t>
            </a:r>
            <a:endParaRPr lang="en-US" altLang="ko-KR" sz="2400" b="1" dirty="0">
              <a:solidFill>
                <a:schemeClr val="bg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endParaRPr lang="ko-KR" altLang="en-US" sz="2400" b="1" dirty="0">
              <a:solidFill>
                <a:schemeClr val="bg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400" dirty="0">
                <a:solidFill>
                  <a:schemeClr val="bg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학습 데이터 수집</a:t>
            </a:r>
            <a:r>
              <a:rPr lang="en-US" altLang="ko-KR" sz="2400" dirty="0">
                <a:solidFill>
                  <a:schemeClr val="bg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2400" dirty="0">
                <a:solidFill>
                  <a:schemeClr val="bg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및 처리</a:t>
            </a:r>
            <a:endParaRPr lang="en-US" altLang="ko-KR" sz="2400" dirty="0">
              <a:solidFill>
                <a:schemeClr val="bg1">
                  <a:lumMod val="75000"/>
                  <a:lumOff val="2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342900" indent="-342900">
              <a:buFontTx/>
              <a:buChar char="-"/>
            </a:pPr>
            <a:r>
              <a:rPr lang="en-US" altLang="ko-KR" sz="2400" dirty="0">
                <a:solidFill>
                  <a:schemeClr val="bg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AI</a:t>
            </a:r>
            <a:r>
              <a:rPr lang="ko-KR" altLang="en-US" sz="2400" dirty="0">
                <a:solidFill>
                  <a:schemeClr val="bg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분류 모델 설계</a:t>
            </a:r>
            <a:endParaRPr lang="en-US" altLang="ko-KR" sz="2400" dirty="0">
              <a:solidFill>
                <a:schemeClr val="bg1">
                  <a:lumMod val="75000"/>
                  <a:lumOff val="2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342900" indent="-342900">
              <a:buFontTx/>
              <a:buChar char="-"/>
            </a:pPr>
            <a:endParaRPr lang="en-US" altLang="ko-KR" sz="2400" dirty="0">
              <a:solidFill>
                <a:schemeClr val="bg1">
                  <a:lumMod val="75000"/>
                  <a:lumOff val="2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945D37B-3443-8EE1-50C4-84AEDD27DF65}"/>
              </a:ext>
            </a:extLst>
          </p:cNvPr>
          <p:cNvSpPr txBox="1"/>
          <p:nvPr/>
        </p:nvSpPr>
        <p:spPr>
          <a:xfrm>
            <a:off x="6632320" y="4093081"/>
            <a:ext cx="38713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팀원 </a:t>
            </a:r>
            <a:r>
              <a:rPr lang="en-US" altLang="ko-KR" sz="2400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:</a:t>
            </a:r>
            <a:r>
              <a:rPr lang="ko-KR" altLang="en-US" sz="2400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2400" b="1" dirty="0" err="1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이규원</a:t>
            </a:r>
            <a:endParaRPr lang="en-US" altLang="ko-KR" sz="2400" b="1" dirty="0">
              <a:solidFill>
                <a:schemeClr val="bg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endParaRPr lang="en-US" altLang="ko-KR" sz="2400" dirty="0">
              <a:solidFill>
                <a:schemeClr val="bg1">
                  <a:lumMod val="75000"/>
                  <a:lumOff val="2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400" dirty="0">
                <a:solidFill>
                  <a:schemeClr val="bg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앱</a:t>
            </a:r>
            <a:r>
              <a:rPr lang="en-US" altLang="ko-KR" sz="2400" dirty="0">
                <a:solidFill>
                  <a:schemeClr val="bg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&amp;</a:t>
            </a:r>
            <a:r>
              <a:rPr lang="ko-KR" altLang="en-US" sz="2400" dirty="0">
                <a:solidFill>
                  <a:schemeClr val="bg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웹 </a:t>
            </a:r>
            <a:r>
              <a:rPr lang="en-US" altLang="ko-KR" sz="2400" dirty="0">
                <a:solidFill>
                  <a:schemeClr val="bg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UI</a:t>
            </a:r>
            <a:r>
              <a:rPr lang="ko-KR" altLang="en-US" sz="2400" dirty="0">
                <a:solidFill>
                  <a:schemeClr val="bg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설계 및 디자인</a:t>
            </a:r>
            <a:endParaRPr lang="en-US" altLang="ko-KR" sz="2400" dirty="0">
              <a:solidFill>
                <a:schemeClr val="bg1">
                  <a:lumMod val="75000"/>
                  <a:lumOff val="2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400" dirty="0">
                <a:solidFill>
                  <a:schemeClr val="bg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서버 및 통신설계</a:t>
            </a:r>
            <a:endParaRPr lang="en-US" altLang="ko-KR" sz="2400" dirty="0">
              <a:solidFill>
                <a:schemeClr val="bg1">
                  <a:lumMod val="75000"/>
                  <a:lumOff val="2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D55DB1D-BC11-1469-2A7B-077D5A5A2016}"/>
              </a:ext>
            </a:extLst>
          </p:cNvPr>
          <p:cNvSpPr txBox="1"/>
          <p:nvPr/>
        </p:nvSpPr>
        <p:spPr>
          <a:xfrm>
            <a:off x="11677409" y="6350172"/>
            <a:ext cx="5145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50000"/>
                    <a:lumOff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15</a:t>
            </a:r>
            <a:endParaRPr lang="ko-KR" altLang="en-US" sz="1600" dirty="0">
              <a:solidFill>
                <a:schemeClr val="bg1">
                  <a:lumMod val="50000"/>
                  <a:lumOff val="50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649840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TextBox 103">
            <a:extLst>
              <a:ext uri="{FF2B5EF4-FFF2-40B4-BE49-F238E27FC236}">
                <a16:creationId xmlns:a16="http://schemas.microsoft.com/office/drawing/2014/main" id="{DA12906E-7F3F-0458-3D55-06751F844507}"/>
              </a:ext>
            </a:extLst>
          </p:cNvPr>
          <p:cNvSpPr txBox="1"/>
          <p:nvPr/>
        </p:nvSpPr>
        <p:spPr>
          <a:xfrm>
            <a:off x="273772" y="247151"/>
            <a:ext cx="800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03</a:t>
            </a:r>
            <a:endParaRPr lang="ko-KR" altLang="en-US" sz="3600" dirty="0">
              <a:solidFill>
                <a:schemeClr val="bg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C9ECE309-C7D0-C2C9-1756-21864569A305}"/>
              </a:ext>
            </a:extLst>
          </p:cNvPr>
          <p:cNvSpPr txBox="1"/>
          <p:nvPr/>
        </p:nvSpPr>
        <p:spPr>
          <a:xfrm>
            <a:off x="961580" y="312613"/>
            <a:ext cx="62954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프로젝트 개발 전략 </a:t>
            </a:r>
            <a:r>
              <a:rPr lang="en-US" altLang="ko-KR" dirty="0">
                <a:solidFill>
                  <a:schemeClr val="tx1">
                    <a:lumMod val="6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–</a:t>
            </a:r>
            <a:r>
              <a:rPr lang="ko-KR" altLang="en-US" dirty="0">
                <a:solidFill>
                  <a:schemeClr val="tx1">
                    <a:lumMod val="6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개발 일정 및 계획</a:t>
            </a:r>
            <a:endParaRPr lang="ko-KR" altLang="en-US" sz="2800" dirty="0">
              <a:solidFill>
                <a:schemeClr val="tx1">
                  <a:lumMod val="6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A6D09BF6-5E1D-2D9D-F91A-2BE96189AB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1917174"/>
              </p:ext>
            </p:extLst>
          </p:nvPr>
        </p:nvGraphicFramePr>
        <p:xfrm>
          <a:off x="363200" y="1953405"/>
          <a:ext cx="11465598" cy="3401857"/>
        </p:xfrm>
        <a:graphic>
          <a:graphicData uri="http://schemas.openxmlformats.org/drawingml/2006/table">
            <a:tbl>
              <a:tblPr firstRow="1">
                <a:tableStyleId>{00A15C55-8517-42AA-B614-E9B94910E393}</a:tableStyleId>
              </a:tblPr>
              <a:tblGrid>
                <a:gridCol w="716600">
                  <a:extLst>
                    <a:ext uri="{9D8B030D-6E8A-4147-A177-3AD203B41FA5}">
                      <a16:colId xmlns:a16="http://schemas.microsoft.com/office/drawing/2014/main" val="3311901554"/>
                    </a:ext>
                  </a:extLst>
                </a:gridCol>
                <a:gridCol w="1189112">
                  <a:extLst>
                    <a:ext uri="{9D8B030D-6E8A-4147-A177-3AD203B41FA5}">
                      <a16:colId xmlns:a16="http://schemas.microsoft.com/office/drawing/2014/main" val="1747086658"/>
                    </a:ext>
                  </a:extLst>
                </a:gridCol>
                <a:gridCol w="682849">
                  <a:extLst>
                    <a:ext uri="{9D8B030D-6E8A-4147-A177-3AD203B41FA5}">
                      <a16:colId xmlns:a16="http://schemas.microsoft.com/office/drawing/2014/main" val="112499524"/>
                    </a:ext>
                  </a:extLst>
                </a:gridCol>
                <a:gridCol w="682849">
                  <a:extLst>
                    <a:ext uri="{9D8B030D-6E8A-4147-A177-3AD203B41FA5}">
                      <a16:colId xmlns:a16="http://schemas.microsoft.com/office/drawing/2014/main" val="353205552"/>
                    </a:ext>
                  </a:extLst>
                </a:gridCol>
                <a:gridCol w="682849">
                  <a:extLst>
                    <a:ext uri="{9D8B030D-6E8A-4147-A177-3AD203B41FA5}">
                      <a16:colId xmlns:a16="http://schemas.microsoft.com/office/drawing/2014/main" val="3202130326"/>
                    </a:ext>
                  </a:extLst>
                </a:gridCol>
                <a:gridCol w="682849">
                  <a:extLst>
                    <a:ext uri="{9D8B030D-6E8A-4147-A177-3AD203B41FA5}">
                      <a16:colId xmlns:a16="http://schemas.microsoft.com/office/drawing/2014/main" val="2248632"/>
                    </a:ext>
                  </a:extLst>
                </a:gridCol>
                <a:gridCol w="682849">
                  <a:extLst>
                    <a:ext uri="{9D8B030D-6E8A-4147-A177-3AD203B41FA5}">
                      <a16:colId xmlns:a16="http://schemas.microsoft.com/office/drawing/2014/main" val="1332210765"/>
                    </a:ext>
                  </a:extLst>
                </a:gridCol>
                <a:gridCol w="682849">
                  <a:extLst>
                    <a:ext uri="{9D8B030D-6E8A-4147-A177-3AD203B41FA5}">
                      <a16:colId xmlns:a16="http://schemas.microsoft.com/office/drawing/2014/main" val="2822673939"/>
                    </a:ext>
                  </a:extLst>
                </a:gridCol>
                <a:gridCol w="682849">
                  <a:extLst>
                    <a:ext uri="{9D8B030D-6E8A-4147-A177-3AD203B41FA5}">
                      <a16:colId xmlns:a16="http://schemas.microsoft.com/office/drawing/2014/main" val="4212435772"/>
                    </a:ext>
                  </a:extLst>
                </a:gridCol>
                <a:gridCol w="682849">
                  <a:extLst>
                    <a:ext uri="{9D8B030D-6E8A-4147-A177-3AD203B41FA5}">
                      <a16:colId xmlns:a16="http://schemas.microsoft.com/office/drawing/2014/main" val="1594872247"/>
                    </a:ext>
                  </a:extLst>
                </a:gridCol>
                <a:gridCol w="682849">
                  <a:extLst>
                    <a:ext uri="{9D8B030D-6E8A-4147-A177-3AD203B41FA5}">
                      <a16:colId xmlns:a16="http://schemas.microsoft.com/office/drawing/2014/main" val="2696475967"/>
                    </a:ext>
                  </a:extLst>
                </a:gridCol>
                <a:gridCol w="682849">
                  <a:extLst>
                    <a:ext uri="{9D8B030D-6E8A-4147-A177-3AD203B41FA5}">
                      <a16:colId xmlns:a16="http://schemas.microsoft.com/office/drawing/2014/main" val="1473146605"/>
                    </a:ext>
                  </a:extLst>
                </a:gridCol>
                <a:gridCol w="682849">
                  <a:extLst>
                    <a:ext uri="{9D8B030D-6E8A-4147-A177-3AD203B41FA5}">
                      <a16:colId xmlns:a16="http://schemas.microsoft.com/office/drawing/2014/main" val="3244172844"/>
                    </a:ext>
                  </a:extLst>
                </a:gridCol>
                <a:gridCol w="682849">
                  <a:extLst>
                    <a:ext uri="{9D8B030D-6E8A-4147-A177-3AD203B41FA5}">
                      <a16:colId xmlns:a16="http://schemas.microsoft.com/office/drawing/2014/main" val="1989669685"/>
                    </a:ext>
                  </a:extLst>
                </a:gridCol>
                <a:gridCol w="682849">
                  <a:extLst>
                    <a:ext uri="{9D8B030D-6E8A-4147-A177-3AD203B41FA5}">
                      <a16:colId xmlns:a16="http://schemas.microsoft.com/office/drawing/2014/main" val="128268979"/>
                    </a:ext>
                  </a:extLst>
                </a:gridCol>
                <a:gridCol w="682849">
                  <a:extLst>
                    <a:ext uri="{9D8B030D-6E8A-4147-A177-3AD203B41FA5}">
                      <a16:colId xmlns:a16="http://schemas.microsoft.com/office/drawing/2014/main" val="736236681"/>
                    </a:ext>
                  </a:extLst>
                </a:gridCol>
              </a:tblGrid>
              <a:tr h="224405">
                <a:tc rowSpan="2" gridSpan="2">
                  <a:txBody>
                    <a:bodyPr/>
                    <a:lstStyle/>
                    <a:p>
                      <a:pPr algn="ctr"/>
                      <a:r>
                        <a:rPr lang="en-US" altLang="ko-Kore-KR" sz="15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Task</a:t>
                      </a:r>
                      <a:endParaRPr lang="ko-Kore-KR" altLang="en-US" sz="1500" b="0" i="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algn="ctr"/>
                      <a:endParaRPr lang="ko-Kore-KR" altLang="en-US" sz="1500" b="0" i="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/>
                </a:tc>
                <a:tc gridSpan="14">
                  <a:txBody>
                    <a:bodyPr/>
                    <a:lstStyle/>
                    <a:p>
                      <a:pPr algn="ctr"/>
                      <a:r>
                        <a:rPr lang="en-US" altLang="ko-Kore-KR" sz="15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Week</a:t>
                      </a:r>
                      <a:endParaRPr lang="ko-Kore-KR" altLang="en-US" sz="1500" b="0" i="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ko-Kore-KR" altLang="en-US" sz="1500" b="0" i="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ko-Kore-KR" altLang="en-US" sz="1500" b="0" i="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ko-Kore-KR" altLang="en-US" sz="1500" b="0" i="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ko-Kore-KR" altLang="en-US" sz="1500" b="0" i="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ko-Kore-KR" altLang="en-US" sz="1500" b="0" i="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ko-Kore-KR" altLang="en-US" sz="1500" b="0" i="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ko-Kore-KR" altLang="en-US" sz="1500" b="0" i="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ko-Kore-KR" altLang="en-US" sz="1500" b="0" i="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ko-Kore-KR" altLang="en-US" sz="1500" b="0" i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ko-Kore-KR" altLang="en-US" sz="1500" b="0" i="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ko-Kore-KR" altLang="en-US" sz="1500" b="0" i="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ko-Kore-KR" altLang="en-US" sz="1500" b="0" i="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ko-Kore-KR" altLang="en-US" sz="1500" b="0" i="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9799772"/>
                  </a:ext>
                </a:extLst>
              </a:tr>
              <a:tr h="224405">
                <a:tc gridSpan="2" vMerge="1">
                  <a:txBody>
                    <a:bodyPr/>
                    <a:lstStyle/>
                    <a:p>
                      <a:pPr algn="ctr"/>
                      <a:endParaRPr lang="ko-Kore-KR" altLang="en-US" sz="1500" b="0" i="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/>
                </a:tc>
                <a:tc hMerge="1" vMerge="1">
                  <a:txBody>
                    <a:bodyPr/>
                    <a:lstStyle/>
                    <a:p>
                      <a:pPr algn="ctr"/>
                      <a:endParaRPr lang="ko-Kore-KR" altLang="en-US" sz="1500" b="0" i="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5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2</a:t>
                      </a:r>
                      <a:endParaRPr lang="ko-Kore-KR" altLang="en-US" sz="1500" b="0" i="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5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3</a:t>
                      </a:r>
                      <a:endParaRPr lang="ko-Kore-KR" altLang="en-US" sz="1500" b="0" i="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5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4</a:t>
                      </a:r>
                      <a:endParaRPr lang="ko-Kore-KR" altLang="en-US" sz="1500" b="0" i="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5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5</a:t>
                      </a:r>
                      <a:endParaRPr lang="ko-Kore-KR" altLang="en-US" sz="1500" b="0" i="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5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6</a:t>
                      </a:r>
                      <a:endParaRPr lang="ko-Kore-KR" altLang="en-US" sz="1500" b="0" i="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5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7</a:t>
                      </a:r>
                      <a:endParaRPr lang="ko-Kore-KR" altLang="en-US" sz="1500" b="0" i="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5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8</a:t>
                      </a:r>
                      <a:endParaRPr lang="ko-Kore-KR" altLang="en-US" sz="1500" b="0" i="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5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9</a:t>
                      </a:r>
                      <a:endParaRPr lang="ko-Kore-KR" altLang="en-US" sz="1500" b="0" i="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5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10</a:t>
                      </a:r>
                      <a:endParaRPr lang="ko-Kore-KR" altLang="en-US" sz="1500" b="0" i="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5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11</a:t>
                      </a:r>
                      <a:endParaRPr lang="ko-Kore-KR" altLang="en-US" sz="1500" b="0" i="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5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12</a:t>
                      </a:r>
                      <a:endParaRPr lang="ko-Kore-KR" altLang="en-US" sz="1500" b="0" i="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5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13</a:t>
                      </a:r>
                      <a:endParaRPr lang="ko-Kore-KR" altLang="en-US" sz="1500" b="0" i="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5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14</a:t>
                      </a:r>
                      <a:endParaRPr lang="ko-Kore-KR" altLang="en-US" sz="1500" b="0" i="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5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15</a:t>
                      </a:r>
                      <a:endParaRPr lang="ko-Kore-KR" altLang="en-US" sz="1500" b="0" i="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1457327"/>
                  </a:ext>
                </a:extLst>
              </a:tr>
              <a:tr h="417897">
                <a:tc rowSpan="2">
                  <a:txBody>
                    <a:bodyPr/>
                    <a:lstStyle/>
                    <a:p>
                      <a:pPr algn="ctr"/>
                      <a:r>
                        <a:rPr lang="ko-Kore-KR" altLang="en-US" sz="15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분석</a:t>
                      </a:r>
                      <a:endParaRPr lang="en-US" altLang="ko-Kore-KR" sz="1500" b="0" i="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  <a:p>
                      <a:pPr algn="ctr"/>
                      <a:r>
                        <a:rPr lang="ko-Kore-KR" altLang="en-US" sz="15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설계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5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제안서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ko-KR" altLang="en-US" sz="15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요구 분석</a:t>
                      </a:r>
                      <a:endParaRPr lang="ko-Kore-KR" altLang="en-US" sz="1500" b="0" i="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ko-Kore-KR" altLang="en-US" sz="1500" b="0" i="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500" b="0" i="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500" b="0" i="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500" b="0" i="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500" b="0" i="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500" b="0" i="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500" b="0" i="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500" b="0" i="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500" b="0" i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500" b="0" i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500" b="0" i="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500" b="0" i="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500" b="0" i="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06398"/>
                  </a:ext>
                </a:extLst>
              </a:tr>
              <a:tr h="448810">
                <a:tc vMerge="1">
                  <a:txBody>
                    <a:bodyPr/>
                    <a:lstStyle/>
                    <a:p>
                      <a:pPr algn="ctr"/>
                      <a:endParaRPr lang="ko-Kore-KR" altLang="en-US" sz="1500" b="0" i="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5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설계서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500" b="0" i="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ko-Kore-KR" altLang="en-US" sz="15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설계</a:t>
                      </a:r>
                      <a:r>
                        <a:rPr lang="ko-KR" altLang="en-US" sz="15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단계</a:t>
                      </a:r>
                      <a:endParaRPr lang="ko-Kore-KR" altLang="en-US" sz="1500" b="0" i="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ko-Kore-KR" altLang="en-US" sz="1500" b="0" i="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ko-Kore-KR" altLang="en-US" sz="1500" b="0" i="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ko-Kore-KR" altLang="en-US" sz="1500" b="0" i="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500" b="0" i="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500" b="0" i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500" b="0" i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500" b="0" i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500" b="0" i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500" b="0" i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500" b="0" i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500" b="0" i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500" b="0" i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9373997"/>
                  </a:ext>
                </a:extLst>
              </a:tr>
              <a:tr h="448810">
                <a:tc rowSpan="2">
                  <a:txBody>
                    <a:bodyPr/>
                    <a:lstStyle/>
                    <a:p>
                      <a:pPr algn="ctr"/>
                      <a:r>
                        <a:rPr lang="ko-Kore-KR" altLang="en-US" sz="15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구현</a:t>
                      </a:r>
                      <a:endParaRPr lang="en-US" altLang="ko-Kore-KR" sz="1500" b="0" i="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  <a:p>
                      <a:pPr algn="ctr"/>
                      <a:r>
                        <a:rPr lang="ko-KR" altLang="en-US" sz="15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시험</a:t>
                      </a:r>
                      <a:endParaRPr lang="ko-Kore-KR" altLang="en-US" sz="1500" b="0" i="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5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프로그래밍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500" b="0" i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500" b="0" i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500" b="0" i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500" b="0" i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6">
                  <a:txBody>
                    <a:bodyPr/>
                    <a:lstStyle/>
                    <a:p>
                      <a:pPr algn="ctr"/>
                      <a:r>
                        <a:rPr lang="ko-Kore-KR" altLang="en-US" sz="15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구현</a:t>
                      </a:r>
                      <a:r>
                        <a:rPr lang="ko-KR" altLang="en-US" sz="15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단계</a:t>
                      </a:r>
                      <a:endParaRPr lang="ko-Kore-KR" altLang="en-US" sz="1500" b="0" i="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ko-Kore-KR" altLang="en-US" sz="1500" b="0" i="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ko-Kore-KR" altLang="en-US" sz="1500" b="0" i="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ko-Kore-KR" altLang="en-US" sz="1500" b="0" i="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ko-Kore-KR" altLang="en-US" sz="1500" b="0" i="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ko-Kore-KR" altLang="en-US" sz="1500" b="0" i="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500" b="0" i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500" b="0" i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500" b="0" i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500" b="0" i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1694786"/>
                  </a:ext>
                </a:extLst>
              </a:tr>
              <a:tr h="448810">
                <a:tc vMerge="1">
                  <a:txBody>
                    <a:bodyPr/>
                    <a:lstStyle/>
                    <a:p>
                      <a:pPr algn="ctr"/>
                      <a:endParaRPr lang="ko-Kore-KR" altLang="en-US" sz="1500" b="0" i="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5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중간</a:t>
                      </a:r>
                      <a:r>
                        <a:rPr lang="ko-KR" altLang="en-US" sz="15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평가</a:t>
                      </a:r>
                      <a:endParaRPr lang="ko-Kore-KR" altLang="en-US" sz="1500" b="0" i="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500" b="0" i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500" b="0" i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500" b="0" i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500" b="0" i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500" b="0" i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500" b="0" i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500" b="0" i="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500" b="0" i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500" b="0" i="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500" b="0" i="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500" b="0" i="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500" b="0" i="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500" b="0" i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500" b="0" i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566434"/>
                  </a:ext>
                </a:extLst>
              </a:tr>
              <a:tr h="448810">
                <a:tc rowSpan="2">
                  <a:txBody>
                    <a:bodyPr/>
                    <a:lstStyle/>
                    <a:p>
                      <a:pPr algn="ctr"/>
                      <a:r>
                        <a:rPr lang="ko-Kore-KR" altLang="en-US" sz="15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정리</a:t>
                      </a:r>
                      <a:endParaRPr lang="en-US" altLang="ko-Kore-KR" sz="1500" b="0" i="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  <a:p>
                      <a:pPr algn="ctr"/>
                      <a:r>
                        <a:rPr lang="ko-KR" altLang="en-US" sz="15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완료</a:t>
                      </a:r>
                      <a:endParaRPr lang="ko-Kore-KR" altLang="en-US" sz="1500" b="0" i="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5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완료</a:t>
                      </a:r>
                      <a:r>
                        <a:rPr lang="ko-KR" altLang="en-US" sz="15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보고서</a:t>
                      </a:r>
                      <a:endParaRPr lang="ko-Kore-KR" altLang="en-US" sz="1500" b="0" i="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500" b="0" i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500" b="0" i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500" b="0" i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500" b="0" i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500" b="0" i="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500" b="0" i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500" b="0" i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500" b="0" i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500" b="0" i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500" b="0" i="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ko-Kore-KR" altLang="en-US" sz="1500" b="0" i="0" dirty="0"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완료</a:t>
                      </a:r>
                      <a:r>
                        <a:rPr lang="ko-KR" altLang="en-US" sz="1500" b="0" i="0" dirty="0"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단계</a:t>
                      </a:r>
                      <a:endParaRPr lang="ko-Kore-KR" altLang="en-US" sz="1500" b="0" i="0" dirty="0">
                        <a:solidFill>
                          <a:schemeClr val="tx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ko-Kore-KR" altLang="en-US" sz="1500" b="0" i="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500" b="0" i="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500" b="0" i="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65672"/>
                  </a:ext>
                </a:extLst>
              </a:tr>
              <a:tr h="448810">
                <a:tc vMerge="1">
                  <a:txBody>
                    <a:bodyPr/>
                    <a:lstStyle/>
                    <a:p>
                      <a:pPr algn="ctr"/>
                      <a:endParaRPr lang="ko-Kore-KR" altLang="en-US" sz="1500" b="0" i="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5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최종</a:t>
                      </a:r>
                      <a:r>
                        <a:rPr lang="ko-KR" altLang="en-US" sz="15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발표</a:t>
                      </a:r>
                      <a:endParaRPr lang="ko-Kore-KR" altLang="en-US" sz="1500" b="0" i="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500" b="0" i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500" b="0" i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500" b="0" i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500" b="0" i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500" b="0" i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500" b="0" i="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500" b="0" i="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500" b="0" i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500" b="0" i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500" b="0" i="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500" b="0" i="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500" b="0" i="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500" b="0" i="0" dirty="0"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졸작</a:t>
                      </a:r>
                      <a:endParaRPr lang="en-US" altLang="ko-Kore-KR" sz="1500" b="0" i="0" dirty="0">
                        <a:solidFill>
                          <a:schemeClr val="tx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  <a:p>
                      <a:pPr algn="ctr"/>
                      <a:r>
                        <a:rPr lang="ko-KR" altLang="en-US" sz="1500" b="0" i="0" dirty="0"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심사</a:t>
                      </a:r>
                      <a:endParaRPr lang="ko-Kore-KR" altLang="en-US" sz="1500" b="0" i="0" dirty="0">
                        <a:solidFill>
                          <a:schemeClr val="tx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500" b="0" i="0" dirty="0"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정리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466095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5D14EA01-B93E-94D4-E4CF-29E49388331C}"/>
              </a:ext>
            </a:extLst>
          </p:cNvPr>
          <p:cNvSpPr txBox="1"/>
          <p:nvPr/>
        </p:nvSpPr>
        <p:spPr>
          <a:xfrm>
            <a:off x="11677409" y="6350172"/>
            <a:ext cx="5145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50000"/>
                    <a:lumOff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16</a:t>
            </a:r>
            <a:endParaRPr lang="ko-KR" altLang="en-US" sz="1600" dirty="0">
              <a:solidFill>
                <a:schemeClr val="bg1">
                  <a:lumMod val="50000"/>
                  <a:lumOff val="50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601223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87D14EC9-755A-4DF6-9BA6-BDABBD94CC4C}"/>
              </a:ext>
            </a:extLst>
          </p:cNvPr>
          <p:cNvSpPr/>
          <p:nvPr/>
        </p:nvSpPr>
        <p:spPr>
          <a:xfrm>
            <a:off x="-1" y="4907280"/>
            <a:ext cx="12192001" cy="1950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965F51-7AD4-44D6-97EC-C2F883EA3B20}"/>
              </a:ext>
            </a:extLst>
          </p:cNvPr>
          <p:cNvSpPr txBox="1"/>
          <p:nvPr/>
        </p:nvSpPr>
        <p:spPr>
          <a:xfrm>
            <a:off x="209603" y="3909328"/>
            <a:ext cx="181170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04</a:t>
            </a:r>
            <a:endParaRPr lang="ko-KR" altLang="en-US" sz="60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875242E-21FF-4A0F-8174-AE697BC08B7B}"/>
              </a:ext>
            </a:extLst>
          </p:cNvPr>
          <p:cNvSpPr txBox="1"/>
          <p:nvPr/>
        </p:nvSpPr>
        <p:spPr>
          <a:xfrm>
            <a:off x="209603" y="5009691"/>
            <a:ext cx="81322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개발 성과 및 평가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4BB489-AC6D-6D09-432A-561222AA1501}"/>
              </a:ext>
            </a:extLst>
          </p:cNvPr>
          <p:cNvSpPr txBox="1"/>
          <p:nvPr/>
        </p:nvSpPr>
        <p:spPr>
          <a:xfrm>
            <a:off x="11677409" y="6350172"/>
            <a:ext cx="5145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50000"/>
                    <a:lumOff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17</a:t>
            </a:r>
            <a:endParaRPr lang="ko-KR" altLang="en-US" sz="1600" dirty="0">
              <a:solidFill>
                <a:schemeClr val="bg1">
                  <a:lumMod val="50000"/>
                  <a:lumOff val="50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426329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타원 25">
            <a:extLst>
              <a:ext uri="{FF2B5EF4-FFF2-40B4-BE49-F238E27FC236}">
                <a16:creationId xmlns:a16="http://schemas.microsoft.com/office/drawing/2014/main" id="{F0B0E190-8E7B-81D7-5797-AAD392D09D57}"/>
              </a:ext>
            </a:extLst>
          </p:cNvPr>
          <p:cNvSpPr/>
          <p:nvPr/>
        </p:nvSpPr>
        <p:spPr>
          <a:xfrm>
            <a:off x="7394921" y="1430960"/>
            <a:ext cx="1856255" cy="1856255"/>
          </a:xfrm>
          <a:prstGeom prst="ellipse">
            <a:avLst/>
          </a:prstGeom>
          <a:solidFill>
            <a:schemeClr val="bg2">
              <a:lumMod val="75000"/>
            </a:schemeClr>
          </a:solidFill>
          <a:ln w="1270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1438AE3-BF8C-3AC1-127F-2EB1A0537BFF}"/>
              </a:ext>
            </a:extLst>
          </p:cNvPr>
          <p:cNvSpPr txBox="1"/>
          <p:nvPr/>
        </p:nvSpPr>
        <p:spPr>
          <a:xfrm>
            <a:off x="7197004" y="2005897"/>
            <a:ext cx="219916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완료 보고서</a:t>
            </a:r>
            <a:endParaRPr lang="en-US" altLang="ko-KR" sz="22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ctr"/>
            <a:r>
              <a:rPr lang="en-US" altLang="ko-KR" sz="2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+</a:t>
            </a:r>
            <a:r>
              <a:rPr lang="ko-KR" altLang="en-US" sz="2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결과물</a:t>
            </a: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64FAE361-56C7-5CAF-78DF-A7DA941E09C2}"/>
              </a:ext>
            </a:extLst>
          </p:cNvPr>
          <p:cNvSpPr/>
          <p:nvPr/>
        </p:nvSpPr>
        <p:spPr>
          <a:xfrm>
            <a:off x="5406623" y="1748587"/>
            <a:ext cx="1221003" cy="1221003"/>
          </a:xfrm>
          <a:prstGeom prst="ellipse">
            <a:avLst/>
          </a:prstGeom>
          <a:noFill/>
          <a:ln w="76200">
            <a:solidFill>
              <a:srgbClr val="AFC5B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DCB2543-8973-BA97-C254-15FF45A46675}"/>
              </a:ext>
            </a:extLst>
          </p:cNvPr>
          <p:cNvSpPr txBox="1"/>
          <p:nvPr/>
        </p:nvSpPr>
        <p:spPr>
          <a:xfrm>
            <a:off x="5442139" y="2053905"/>
            <a:ext cx="11502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프로그램 구현</a:t>
            </a:r>
            <a:endParaRPr lang="ko-KR" altLang="en-US" dirty="0">
              <a:solidFill>
                <a:schemeClr val="bg1">
                  <a:lumMod val="75000"/>
                  <a:lumOff val="2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DA12906E-7F3F-0458-3D55-06751F844507}"/>
              </a:ext>
            </a:extLst>
          </p:cNvPr>
          <p:cNvSpPr txBox="1"/>
          <p:nvPr/>
        </p:nvSpPr>
        <p:spPr>
          <a:xfrm>
            <a:off x="273772" y="247151"/>
            <a:ext cx="800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04</a:t>
            </a:r>
            <a:endParaRPr lang="ko-KR" altLang="en-US" sz="3600" dirty="0">
              <a:solidFill>
                <a:schemeClr val="bg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C9ECE309-C7D0-C2C9-1756-21864569A305}"/>
              </a:ext>
            </a:extLst>
          </p:cNvPr>
          <p:cNvSpPr txBox="1"/>
          <p:nvPr/>
        </p:nvSpPr>
        <p:spPr>
          <a:xfrm>
            <a:off x="961580" y="312613"/>
            <a:ext cx="62954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개발 성과 및 평가 </a:t>
            </a:r>
            <a:r>
              <a:rPr lang="en-US" altLang="ko-KR" dirty="0">
                <a:solidFill>
                  <a:schemeClr val="tx1">
                    <a:lumMod val="6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–</a:t>
            </a:r>
            <a:r>
              <a:rPr lang="ko-KR" altLang="en-US" dirty="0">
                <a:solidFill>
                  <a:schemeClr val="tx1">
                    <a:lumMod val="6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개발 결과물</a:t>
            </a:r>
            <a:endParaRPr lang="ko-KR" altLang="en-US" sz="2800" dirty="0">
              <a:solidFill>
                <a:schemeClr val="tx1">
                  <a:lumMod val="6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256A16A7-3C21-DA83-95E0-C0997A498837}"/>
              </a:ext>
            </a:extLst>
          </p:cNvPr>
          <p:cNvSpPr/>
          <p:nvPr/>
        </p:nvSpPr>
        <p:spPr>
          <a:xfrm>
            <a:off x="3344066" y="1751370"/>
            <a:ext cx="1221003" cy="1221003"/>
          </a:xfrm>
          <a:prstGeom prst="ellipse">
            <a:avLst/>
          </a:prstGeom>
          <a:noFill/>
          <a:ln w="76200">
            <a:solidFill>
              <a:srgbClr val="AFC5B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5478B9-218E-F22A-D68B-06B2F23E4625}"/>
              </a:ext>
            </a:extLst>
          </p:cNvPr>
          <p:cNvSpPr txBox="1"/>
          <p:nvPr/>
        </p:nvSpPr>
        <p:spPr>
          <a:xfrm>
            <a:off x="3379458" y="2177205"/>
            <a:ext cx="1150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설계서</a:t>
            </a:r>
            <a:endParaRPr lang="ko-KR" altLang="en-US" dirty="0">
              <a:solidFill>
                <a:schemeClr val="bg1">
                  <a:lumMod val="75000"/>
                  <a:lumOff val="2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4947739D-5308-A8D0-DCD7-0AD021DC9422}"/>
              </a:ext>
            </a:extLst>
          </p:cNvPr>
          <p:cNvSpPr/>
          <p:nvPr/>
        </p:nvSpPr>
        <p:spPr>
          <a:xfrm>
            <a:off x="1281509" y="1751370"/>
            <a:ext cx="1221003" cy="1221003"/>
          </a:xfrm>
          <a:prstGeom prst="ellipse">
            <a:avLst/>
          </a:prstGeom>
          <a:noFill/>
          <a:ln w="76200">
            <a:solidFill>
              <a:srgbClr val="AFC5B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2D7202-C027-09AC-A7F5-3055AB01EFB2}"/>
              </a:ext>
            </a:extLst>
          </p:cNvPr>
          <p:cNvSpPr txBox="1"/>
          <p:nvPr/>
        </p:nvSpPr>
        <p:spPr>
          <a:xfrm>
            <a:off x="1316901" y="2177205"/>
            <a:ext cx="1150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제안서</a:t>
            </a:r>
            <a:endParaRPr lang="ko-KR" altLang="en-US" dirty="0">
              <a:solidFill>
                <a:schemeClr val="bg1">
                  <a:lumMod val="75000"/>
                  <a:lumOff val="2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A537ED7E-E0BF-BF1C-ED34-69E74D23AAE7}"/>
              </a:ext>
            </a:extLst>
          </p:cNvPr>
          <p:cNvSpPr/>
          <p:nvPr/>
        </p:nvSpPr>
        <p:spPr>
          <a:xfrm>
            <a:off x="10026578" y="1766568"/>
            <a:ext cx="1221003" cy="1221003"/>
          </a:xfrm>
          <a:prstGeom prst="ellipse">
            <a:avLst/>
          </a:prstGeom>
          <a:noFill/>
          <a:ln w="76200">
            <a:solidFill>
              <a:srgbClr val="AFC5B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773BCE6-B54F-1BAD-4D87-55ED69D29629}"/>
              </a:ext>
            </a:extLst>
          </p:cNvPr>
          <p:cNvSpPr txBox="1"/>
          <p:nvPr/>
        </p:nvSpPr>
        <p:spPr>
          <a:xfrm>
            <a:off x="10062094" y="2071886"/>
            <a:ext cx="11502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포트</a:t>
            </a:r>
            <a:endParaRPr lang="en-US" altLang="ko-KR" b="1" dirty="0">
              <a:solidFill>
                <a:schemeClr val="bg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ctr"/>
            <a:r>
              <a:rPr lang="ko-KR" altLang="en-US" b="1" dirty="0" err="1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폴리오</a:t>
            </a:r>
            <a:endParaRPr lang="ko-KR" altLang="en-US" dirty="0">
              <a:solidFill>
                <a:schemeClr val="bg1">
                  <a:lumMod val="75000"/>
                  <a:lumOff val="2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0" name="삼각형 9">
            <a:extLst>
              <a:ext uri="{FF2B5EF4-FFF2-40B4-BE49-F238E27FC236}">
                <a16:creationId xmlns:a16="http://schemas.microsoft.com/office/drawing/2014/main" id="{E065B3D5-B439-7D4B-CD2C-B452261AF35C}"/>
              </a:ext>
            </a:extLst>
          </p:cNvPr>
          <p:cNvSpPr/>
          <p:nvPr/>
        </p:nvSpPr>
        <p:spPr>
          <a:xfrm rot="5400000">
            <a:off x="2808632" y="2221166"/>
            <a:ext cx="237393" cy="275849"/>
          </a:xfrm>
          <a:prstGeom prst="triangle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삼각형 10">
            <a:extLst>
              <a:ext uri="{FF2B5EF4-FFF2-40B4-BE49-F238E27FC236}">
                <a16:creationId xmlns:a16="http://schemas.microsoft.com/office/drawing/2014/main" id="{9855DF97-DD34-3CB8-AA5A-331498766809}"/>
              </a:ext>
            </a:extLst>
          </p:cNvPr>
          <p:cNvSpPr/>
          <p:nvPr/>
        </p:nvSpPr>
        <p:spPr>
          <a:xfrm rot="5400000">
            <a:off x="4877203" y="2221166"/>
            <a:ext cx="237393" cy="275849"/>
          </a:xfrm>
          <a:prstGeom prst="triangle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삼각형 11">
            <a:extLst>
              <a:ext uri="{FF2B5EF4-FFF2-40B4-BE49-F238E27FC236}">
                <a16:creationId xmlns:a16="http://schemas.microsoft.com/office/drawing/2014/main" id="{EC63EF73-65D8-C1F8-EF05-95BC651D0758}"/>
              </a:ext>
            </a:extLst>
          </p:cNvPr>
          <p:cNvSpPr/>
          <p:nvPr/>
        </p:nvSpPr>
        <p:spPr>
          <a:xfrm rot="5400000">
            <a:off x="6926936" y="2221166"/>
            <a:ext cx="237393" cy="275849"/>
          </a:xfrm>
          <a:prstGeom prst="triangle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삼각형 12">
            <a:extLst>
              <a:ext uri="{FF2B5EF4-FFF2-40B4-BE49-F238E27FC236}">
                <a16:creationId xmlns:a16="http://schemas.microsoft.com/office/drawing/2014/main" id="{6BD953FA-0EB2-BD3F-18E6-CB52F9A5EBEE}"/>
              </a:ext>
            </a:extLst>
          </p:cNvPr>
          <p:cNvSpPr/>
          <p:nvPr/>
        </p:nvSpPr>
        <p:spPr>
          <a:xfrm rot="5400000">
            <a:off x="9499014" y="2221166"/>
            <a:ext cx="237393" cy="275849"/>
          </a:xfrm>
          <a:prstGeom prst="triangle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E55CA9E3-D3DC-1FE8-72BA-2076BEE43DDE}"/>
              </a:ext>
            </a:extLst>
          </p:cNvPr>
          <p:cNvSpPr/>
          <p:nvPr/>
        </p:nvSpPr>
        <p:spPr>
          <a:xfrm>
            <a:off x="1613646" y="4374151"/>
            <a:ext cx="9466729" cy="2051930"/>
          </a:xfrm>
          <a:prstGeom prst="roundRect">
            <a:avLst/>
          </a:prstGeom>
          <a:noFill/>
          <a:ln w="635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78300B2C-B9F2-8604-1767-65B5272BCE25}"/>
              </a:ext>
            </a:extLst>
          </p:cNvPr>
          <p:cNvSpPr/>
          <p:nvPr/>
        </p:nvSpPr>
        <p:spPr>
          <a:xfrm>
            <a:off x="5145400" y="4530198"/>
            <a:ext cx="1739836" cy="1739836"/>
          </a:xfrm>
          <a:prstGeom prst="ellipse">
            <a:avLst/>
          </a:prstGeom>
          <a:solidFill>
            <a:schemeClr val="bg2">
              <a:lumMod val="75000"/>
            </a:schemeClr>
          </a:solidFill>
          <a:ln w="1270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BD05EC1-E888-68FA-9877-3198C3DCF08A}"/>
              </a:ext>
            </a:extLst>
          </p:cNvPr>
          <p:cNvSpPr txBox="1"/>
          <p:nvPr/>
        </p:nvSpPr>
        <p:spPr>
          <a:xfrm>
            <a:off x="4984697" y="5184672"/>
            <a:ext cx="206124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프로그램</a:t>
            </a:r>
          </a:p>
        </p:txBody>
      </p:sp>
      <p:sp>
        <p:nvSpPr>
          <p:cNvPr id="21" name="오각형[P] 20">
            <a:extLst>
              <a:ext uri="{FF2B5EF4-FFF2-40B4-BE49-F238E27FC236}">
                <a16:creationId xmlns:a16="http://schemas.microsoft.com/office/drawing/2014/main" id="{C89011D3-9FC1-2248-C40A-CF5C8F0D275E}"/>
              </a:ext>
            </a:extLst>
          </p:cNvPr>
          <p:cNvSpPr/>
          <p:nvPr/>
        </p:nvSpPr>
        <p:spPr>
          <a:xfrm rot="16200000">
            <a:off x="5492783" y="2608012"/>
            <a:ext cx="1076090" cy="2144094"/>
          </a:xfrm>
          <a:prstGeom prst="homePlat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58FE5FB-9430-E9FA-00A3-C57D21B6DF27}"/>
              </a:ext>
            </a:extLst>
          </p:cNvPr>
          <p:cNvSpPr txBox="1"/>
          <p:nvPr/>
        </p:nvSpPr>
        <p:spPr>
          <a:xfrm>
            <a:off x="4955558" y="3484057"/>
            <a:ext cx="20612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AI </a:t>
            </a:r>
            <a:r>
              <a:rPr lang="ko-KR" altLang="en-US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식물 분석</a:t>
            </a:r>
            <a:endParaRPr lang="en-US" altLang="ko-KR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ctr"/>
            <a:r>
              <a:rPr lang="en-US" altLang="ko-KR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+</a:t>
            </a:r>
            <a:r>
              <a:rPr lang="ko-KR" altLang="en-US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자동 관리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0023D27-1E35-F05D-4E6A-E2DFB8152217}"/>
              </a:ext>
            </a:extLst>
          </p:cNvPr>
          <p:cNvSpPr txBox="1"/>
          <p:nvPr/>
        </p:nvSpPr>
        <p:spPr>
          <a:xfrm>
            <a:off x="2333849" y="5061561"/>
            <a:ext cx="193064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사용자 프로그램</a:t>
            </a:r>
            <a:endParaRPr lang="en-US" altLang="ko-KR" sz="2000" b="1" dirty="0">
              <a:solidFill>
                <a:schemeClr val="bg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ctr"/>
            <a:r>
              <a:rPr lang="en-US" altLang="ko-KR" dirty="0">
                <a:solidFill>
                  <a:schemeClr val="tx1">
                    <a:lumMod val="6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App + Device</a:t>
            </a:r>
            <a:endParaRPr lang="ko-KR" altLang="en-US" dirty="0">
              <a:solidFill>
                <a:schemeClr val="bg1">
                  <a:lumMod val="75000"/>
                  <a:lumOff val="2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667F013-5809-BEEA-74F0-4B51A5AD6038}"/>
              </a:ext>
            </a:extLst>
          </p:cNvPr>
          <p:cNvSpPr txBox="1"/>
          <p:nvPr/>
        </p:nvSpPr>
        <p:spPr>
          <a:xfrm>
            <a:off x="7583664" y="5061561"/>
            <a:ext cx="2945539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서버 프로그램</a:t>
            </a:r>
            <a:endParaRPr lang="en-US" altLang="ko-KR" sz="2000" b="1" dirty="0">
              <a:solidFill>
                <a:schemeClr val="bg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ctr"/>
            <a:r>
              <a:rPr lang="en-US" altLang="ko-KR" dirty="0">
                <a:solidFill>
                  <a:schemeClr val="tx1">
                    <a:lumMod val="6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App + Device</a:t>
            </a:r>
            <a:r>
              <a:rPr lang="ko-KR" altLang="en-US" dirty="0">
                <a:solidFill>
                  <a:schemeClr val="tx1">
                    <a:lumMod val="6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dirty="0">
                <a:solidFill>
                  <a:schemeClr val="tx1">
                    <a:lumMod val="6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+</a:t>
            </a:r>
            <a:r>
              <a:rPr lang="ko-KR" altLang="en-US" dirty="0">
                <a:solidFill>
                  <a:schemeClr val="tx1">
                    <a:lumMod val="6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웹 </a:t>
            </a:r>
            <a:r>
              <a:rPr lang="en-US" altLang="ko-KR" dirty="0">
                <a:solidFill>
                  <a:schemeClr val="tx1">
                    <a:lumMod val="6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=&gt;</a:t>
            </a:r>
            <a:r>
              <a:rPr lang="ko-KR" altLang="en-US" dirty="0">
                <a:solidFill>
                  <a:schemeClr val="tx1">
                    <a:lumMod val="6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통신</a:t>
            </a:r>
            <a:endParaRPr lang="ko-KR" altLang="en-US" dirty="0">
              <a:solidFill>
                <a:schemeClr val="bg1">
                  <a:lumMod val="75000"/>
                  <a:lumOff val="2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1" name="삼각형 30">
            <a:extLst>
              <a:ext uri="{FF2B5EF4-FFF2-40B4-BE49-F238E27FC236}">
                <a16:creationId xmlns:a16="http://schemas.microsoft.com/office/drawing/2014/main" id="{1EE77343-BE75-7863-5ABA-A336FC2EB7B3}"/>
              </a:ext>
            </a:extLst>
          </p:cNvPr>
          <p:cNvSpPr/>
          <p:nvPr/>
        </p:nvSpPr>
        <p:spPr>
          <a:xfrm rot="5400000">
            <a:off x="7178641" y="5262190"/>
            <a:ext cx="237393" cy="275849"/>
          </a:xfrm>
          <a:prstGeom prst="triangle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삼각형 31">
            <a:extLst>
              <a:ext uri="{FF2B5EF4-FFF2-40B4-BE49-F238E27FC236}">
                <a16:creationId xmlns:a16="http://schemas.microsoft.com/office/drawing/2014/main" id="{99207806-5052-8B8B-1098-17E8CAA8631C}"/>
              </a:ext>
            </a:extLst>
          </p:cNvPr>
          <p:cNvSpPr/>
          <p:nvPr/>
        </p:nvSpPr>
        <p:spPr>
          <a:xfrm rot="16200000">
            <a:off x="4584744" y="5262190"/>
            <a:ext cx="237393" cy="275849"/>
          </a:xfrm>
          <a:prstGeom prst="triangle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AE7682-F058-F7A6-5B7D-E6D3564F0F39}"/>
              </a:ext>
            </a:extLst>
          </p:cNvPr>
          <p:cNvSpPr txBox="1"/>
          <p:nvPr/>
        </p:nvSpPr>
        <p:spPr>
          <a:xfrm>
            <a:off x="11677409" y="6350172"/>
            <a:ext cx="5145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50000"/>
                    <a:lumOff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18</a:t>
            </a:r>
            <a:endParaRPr lang="ko-KR" altLang="en-US" sz="1600" dirty="0">
              <a:solidFill>
                <a:schemeClr val="bg1">
                  <a:lumMod val="50000"/>
                  <a:lumOff val="50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294103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55B5D69D-14AD-432B-BAFF-6A17A4034096}"/>
              </a:ext>
            </a:extLst>
          </p:cNvPr>
          <p:cNvSpPr/>
          <p:nvPr/>
        </p:nvSpPr>
        <p:spPr>
          <a:xfrm>
            <a:off x="485709" y="444501"/>
            <a:ext cx="952498" cy="9374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순서도: 수동 입력 2">
            <a:extLst>
              <a:ext uri="{FF2B5EF4-FFF2-40B4-BE49-F238E27FC236}">
                <a16:creationId xmlns:a16="http://schemas.microsoft.com/office/drawing/2014/main" id="{2243191E-46B2-4ACC-ABD9-26D52B7AC62D}"/>
              </a:ext>
            </a:extLst>
          </p:cNvPr>
          <p:cNvSpPr/>
          <p:nvPr/>
        </p:nvSpPr>
        <p:spPr>
          <a:xfrm rot="5400000" flipV="1">
            <a:off x="3862135" y="-1471861"/>
            <a:ext cx="6858001" cy="9801725"/>
          </a:xfrm>
          <a:prstGeom prst="flowChartManualInpu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순서도: 수동 입력 3">
            <a:extLst>
              <a:ext uri="{FF2B5EF4-FFF2-40B4-BE49-F238E27FC236}">
                <a16:creationId xmlns:a16="http://schemas.microsoft.com/office/drawing/2014/main" id="{CDA5E49C-5474-45B6-898F-3115948CE46C}"/>
              </a:ext>
            </a:extLst>
          </p:cNvPr>
          <p:cNvSpPr/>
          <p:nvPr/>
        </p:nvSpPr>
        <p:spPr>
          <a:xfrm rot="5400000" flipV="1">
            <a:off x="4100512" y="-1233481"/>
            <a:ext cx="6858001" cy="9324976"/>
          </a:xfrm>
          <a:prstGeom prst="flowChartManualInpu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순서도: 수동 입력 4">
            <a:extLst>
              <a:ext uri="{FF2B5EF4-FFF2-40B4-BE49-F238E27FC236}">
                <a16:creationId xmlns:a16="http://schemas.microsoft.com/office/drawing/2014/main" id="{D87DD6AD-A58E-451F-B595-6D1AF37A43A1}"/>
              </a:ext>
            </a:extLst>
          </p:cNvPr>
          <p:cNvSpPr/>
          <p:nvPr/>
        </p:nvSpPr>
        <p:spPr>
          <a:xfrm rot="5400000" flipV="1">
            <a:off x="4291010" y="-1042985"/>
            <a:ext cx="6858001" cy="8943974"/>
          </a:xfrm>
          <a:prstGeom prst="flowChartManualInpu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42B189-30A6-48D2-AC6F-78C33F92E8F0}"/>
              </a:ext>
            </a:extLst>
          </p:cNvPr>
          <p:cNvSpPr txBox="1"/>
          <p:nvPr/>
        </p:nvSpPr>
        <p:spPr>
          <a:xfrm>
            <a:off x="735195" y="641919"/>
            <a:ext cx="2929155" cy="1200329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altLang="ko-KR" sz="7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INDEX</a:t>
            </a:r>
            <a:endParaRPr lang="ko-KR" altLang="en-US" sz="72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94899D-0626-455C-B5A3-81EF1A4D014E}"/>
              </a:ext>
            </a:extLst>
          </p:cNvPr>
          <p:cNvSpPr txBox="1"/>
          <p:nvPr/>
        </p:nvSpPr>
        <p:spPr>
          <a:xfrm>
            <a:off x="5310993" y="1328152"/>
            <a:ext cx="800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01</a:t>
            </a:r>
            <a:endParaRPr lang="ko-KR" altLang="en-US" sz="3600" dirty="0">
              <a:solidFill>
                <a:schemeClr val="bg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78ED0E-023B-4221-B871-0AB556F492FE}"/>
              </a:ext>
            </a:extLst>
          </p:cNvPr>
          <p:cNvSpPr txBox="1"/>
          <p:nvPr/>
        </p:nvSpPr>
        <p:spPr>
          <a:xfrm>
            <a:off x="5989173" y="1252578"/>
            <a:ext cx="48305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프로젝트 제안 개요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14C155-8A0F-4B4B-8132-910AC56B8280}"/>
              </a:ext>
            </a:extLst>
          </p:cNvPr>
          <p:cNvSpPr txBox="1"/>
          <p:nvPr/>
        </p:nvSpPr>
        <p:spPr>
          <a:xfrm>
            <a:off x="5989172" y="1775798"/>
            <a:ext cx="48305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아이템 명</a:t>
            </a:r>
            <a:r>
              <a:rPr lang="en-US" altLang="ko-KR" sz="1600" dirty="0">
                <a:solidFill>
                  <a:schemeClr val="bg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lang="ko-KR" altLang="en-US" sz="1600" dirty="0">
                <a:solidFill>
                  <a:schemeClr val="bg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선정 이유</a:t>
            </a:r>
            <a:r>
              <a:rPr lang="en-US" altLang="ko-KR" sz="1600" dirty="0">
                <a:solidFill>
                  <a:schemeClr val="bg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lang="ko-KR" altLang="en-US" sz="1600" dirty="0">
                <a:solidFill>
                  <a:schemeClr val="bg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주요 내용</a:t>
            </a:r>
            <a:r>
              <a:rPr lang="en-US" altLang="ko-KR" sz="1600" dirty="0">
                <a:solidFill>
                  <a:schemeClr val="bg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lang="ko-KR" altLang="en-US" sz="1600" dirty="0">
                <a:solidFill>
                  <a:schemeClr val="bg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제안 배경</a:t>
            </a:r>
            <a:r>
              <a:rPr lang="en-US" altLang="ko-KR" sz="1600" dirty="0">
                <a:solidFill>
                  <a:schemeClr val="bg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lang="ko-KR" altLang="en-US" sz="1600" dirty="0">
                <a:solidFill>
                  <a:schemeClr val="bg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벤치마킹 사례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7F1CFC-BC4F-44E2-A9A1-AD7A9695A587}"/>
              </a:ext>
            </a:extLst>
          </p:cNvPr>
          <p:cNvSpPr txBox="1"/>
          <p:nvPr/>
        </p:nvSpPr>
        <p:spPr>
          <a:xfrm>
            <a:off x="5310993" y="2583832"/>
            <a:ext cx="800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02</a:t>
            </a:r>
            <a:endParaRPr lang="ko-KR" altLang="en-US" sz="3600" dirty="0">
              <a:solidFill>
                <a:schemeClr val="bg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07599E4-4E15-48C8-99B5-D99F87297D89}"/>
              </a:ext>
            </a:extLst>
          </p:cNvPr>
          <p:cNvSpPr txBox="1"/>
          <p:nvPr/>
        </p:nvSpPr>
        <p:spPr>
          <a:xfrm>
            <a:off x="5989173" y="2508258"/>
            <a:ext cx="48305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프로젝트 개발 내용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2C6338A-723A-4994-ABE2-5654AC55FDDA}"/>
              </a:ext>
            </a:extLst>
          </p:cNvPr>
          <p:cNvSpPr txBox="1"/>
          <p:nvPr/>
        </p:nvSpPr>
        <p:spPr>
          <a:xfrm>
            <a:off x="5989172" y="2937472"/>
            <a:ext cx="4830501" cy="787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bg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서비스 시나리오</a:t>
            </a:r>
            <a:r>
              <a:rPr lang="en-US" altLang="ko-KR" sz="1600" dirty="0">
                <a:solidFill>
                  <a:schemeClr val="bg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lang="ko-KR" altLang="en-US" sz="1600" dirty="0">
                <a:solidFill>
                  <a:schemeClr val="bg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시스템 구성</a:t>
            </a:r>
            <a:r>
              <a:rPr lang="en-US" altLang="ko-KR" sz="1600" dirty="0">
                <a:solidFill>
                  <a:schemeClr val="bg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lang="ko-KR" altLang="en-US" sz="1600" dirty="0">
                <a:solidFill>
                  <a:schemeClr val="bg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사용자 기능 개발 내용</a:t>
            </a:r>
            <a:r>
              <a:rPr lang="en-US" altLang="ko-KR" sz="1600" dirty="0">
                <a:solidFill>
                  <a:schemeClr val="bg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lang="ko-KR" altLang="en-US" sz="1600" dirty="0">
                <a:solidFill>
                  <a:schemeClr val="bg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관리자 기능 개발 내용</a:t>
            </a:r>
            <a:r>
              <a:rPr lang="en-US" altLang="ko-KR" sz="1600" dirty="0">
                <a:solidFill>
                  <a:schemeClr val="bg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lang="ko-KR" altLang="en-US" sz="1600" dirty="0">
                <a:solidFill>
                  <a:schemeClr val="bg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프로젝트 서비스 개발 범위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8AC422F-1E97-4CD0-B2FC-D650035BB9DD}"/>
              </a:ext>
            </a:extLst>
          </p:cNvPr>
          <p:cNvSpPr txBox="1"/>
          <p:nvPr/>
        </p:nvSpPr>
        <p:spPr>
          <a:xfrm>
            <a:off x="5310993" y="4026035"/>
            <a:ext cx="800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03</a:t>
            </a:r>
            <a:endParaRPr lang="ko-KR" altLang="en-US" sz="3600" dirty="0">
              <a:solidFill>
                <a:schemeClr val="bg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CBD47E9-5D41-46B3-87A0-ACA52E32EF7C}"/>
              </a:ext>
            </a:extLst>
          </p:cNvPr>
          <p:cNvSpPr txBox="1"/>
          <p:nvPr/>
        </p:nvSpPr>
        <p:spPr>
          <a:xfrm>
            <a:off x="5989173" y="3950461"/>
            <a:ext cx="48305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프로젝트 개발 전략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46C9C7A-9C40-4FEA-8340-94FBB586C3D3}"/>
              </a:ext>
            </a:extLst>
          </p:cNvPr>
          <p:cNvSpPr txBox="1"/>
          <p:nvPr/>
        </p:nvSpPr>
        <p:spPr>
          <a:xfrm>
            <a:off x="5989172" y="4473681"/>
            <a:ext cx="48305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개발팀 구성 및 역할</a:t>
            </a:r>
            <a:r>
              <a:rPr lang="en-US" altLang="ko-KR" sz="1600" dirty="0">
                <a:solidFill>
                  <a:schemeClr val="bg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lang="ko-KR" altLang="en-US" sz="1600" dirty="0">
                <a:solidFill>
                  <a:schemeClr val="bg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개발 일정 및 계획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F841D63-258F-4A5C-849E-46F3813E73D4}"/>
              </a:ext>
            </a:extLst>
          </p:cNvPr>
          <p:cNvSpPr txBox="1"/>
          <p:nvPr/>
        </p:nvSpPr>
        <p:spPr>
          <a:xfrm>
            <a:off x="5310993" y="5213140"/>
            <a:ext cx="800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04</a:t>
            </a:r>
            <a:endParaRPr lang="ko-KR" altLang="en-US" sz="3600" dirty="0">
              <a:solidFill>
                <a:schemeClr val="bg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0BBB370-EED2-4C98-9F91-DB5AB5807D6F}"/>
              </a:ext>
            </a:extLst>
          </p:cNvPr>
          <p:cNvSpPr txBox="1"/>
          <p:nvPr/>
        </p:nvSpPr>
        <p:spPr>
          <a:xfrm>
            <a:off x="5989173" y="5137566"/>
            <a:ext cx="48305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개발 성과 및 평가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0D5F27E-C2C5-4E9D-A493-91C3288DEEBF}"/>
              </a:ext>
            </a:extLst>
          </p:cNvPr>
          <p:cNvSpPr txBox="1"/>
          <p:nvPr/>
        </p:nvSpPr>
        <p:spPr>
          <a:xfrm>
            <a:off x="5989172" y="5660786"/>
            <a:ext cx="48305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개발 결과물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3AC73B4-D2D3-4CBF-14B5-70F46E5D342F}"/>
              </a:ext>
            </a:extLst>
          </p:cNvPr>
          <p:cNvSpPr txBox="1"/>
          <p:nvPr/>
        </p:nvSpPr>
        <p:spPr>
          <a:xfrm>
            <a:off x="11677409" y="6350172"/>
            <a:ext cx="5145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50000"/>
                    <a:lumOff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01</a:t>
            </a:r>
            <a:endParaRPr lang="ko-KR" altLang="en-US" sz="1600" dirty="0">
              <a:solidFill>
                <a:schemeClr val="bg1">
                  <a:lumMod val="50000"/>
                  <a:lumOff val="50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62285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87D14EC9-755A-4DF6-9BA6-BDABBD94CC4C}"/>
              </a:ext>
            </a:extLst>
          </p:cNvPr>
          <p:cNvSpPr/>
          <p:nvPr/>
        </p:nvSpPr>
        <p:spPr>
          <a:xfrm>
            <a:off x="-1" y="4907280"/>
            <a:ext cx="12192001" cy="1950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965F51-7AD4-44D6-97EC-C2F883EA3B20}"/>
              </a:ext>
            </a:extLst>
          </p:cNvPr>
          <p:cNvSpPr txBox="1"/>
          <p:nvPr/>
        </p:nvSpPr>
        <p:spPr>
          <a:xfrm>
            <a:off x="209603" y="3909328"/>
            <a:ext cx="181170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01</a:t>
            </a:r>
            <a:endParaRPr lang="ko-KR" altLang="en-US" sz="60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875242E-21FF-4A0F-8174-AE697BC08B7B}"/>
              </a:ext>
            </a:extLst>
          </p:cNvPr>
          <p:cNvSpPr txBox="1"/>
          <p:nvPr/>
        </p:nvSpPr>
        <p:spPr>
          <a:xfrm>
            <a:off x="209603" y="5009691"/>
            <a:ext cx="81322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프로젝트 제안 개요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0893B3-F5A7-70C5-875A-65C94C7131BB}"/>
              </a:ext>
            </a:extLst>
          </p:cNvPr>
          <p:cNvSpPr txBox="1"/>
          <p:nvPr/>
        </p:nvSpPr>
        <p:spPr>
          <a:xfrm>
            <a:off x="11677409" y="6350172"/>
            <a:ext cx="5145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50000"/>
                    <a:lumOff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02</a:t>
            </a:r>
            <a:endParaRPr lang="ko-KR" altLang="en-US" sz="1600" dirty="0">
              <a:solidFill>
                <a:schemeClr val="bg1">
                  <a:lumMod val="50000"/>
                  <a:lumOff val="50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978225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A973FA4-4CAC-4076-BB86-751D8541937F}"/>
              </a:ext>
            </a:extLst>
          </p:cNvPr>
          <p:cNvSpPr txBox="1"/>
          <p:nvPr/>
        </p:nvSpPr>
        <p:spPr>
          <a:xfrm>
            <a:off x="273772" y="247151"/>
            <a:ext cx="800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01</a:t>
            </a:r>
            <a:endParaRPr lang="ko-KR" altLang="en-US" sz="3600" dirty="0">
              <a:solidFill>
                <a:schemeClr val="bg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ADE715F-3ADD-F504-ECA1-FAA4DEEACA9F}"/>
              </a:ext>
            </a:extLst>
          </p:cNvPr>
          <p:cNvSpPr txBox="1"/>
          <p:nvPr/>
        </p:nvSpPr>
        <p:spPr>
          <a:xfrm>
            <a:off x="961580" y="312613"/>
            <a:ext cx="92023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프로젝트 제안 개요</a:t>
            </a:r>
            <a:r>
              <a:rPr lang="ko-KR" altLang="en-US" dirty="0">
                <a:solidFill>
                  <a:schemeClr val="tx1">
                    <a:lumMod val="6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dirty="0">
                <a:solidFill>
                  <a:schemeClr val="tx1">
                    <a:lumMod val="6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–</a:t>
            </a:r>
            <a:r>
              <a:rPr lang="ko-KR" altLang="en-US" dirty="0">
                <a:solidFill>
                  <a:schemeClr val="tx1">
                    <a:lumMod val="6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제안 배경</a:t>
            </a:r>
            <a:endParaRPr lang="ko-KR" altLang="en-US" sz="2800" dirty="0">
              <a:solidFill>
                <a:schemeClr val="tx1">
                  <a:lumMod val="6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8450CDE-810A-3906-196B-584918889D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412" y="945448"/>
            <a:ext cx="4992776" cy="353538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83F9415-7DAB-09DC-B64A-F8A1CC9633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545" b="36079"/>
          <a:stretch/>
        </p:blipFill>
        <p:spPr>
          <a:xfrm>
            <a:off x="5985465" y="1146370"/>
            <a:ext cx="4106269" cy="252662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F271CE7-3624-050C-DD90-4280947BF9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5090" y="3618508"/>
            <a:ext cx="4081272" cy="978209"/>
          </a:xfrm>
          <a:prstGeom prst="rect">
            <a:avLst/>
          </a:prstGeom>
        </p:spPr>
      </p:pic>
      <p:sp>
        <p:nvSpPr>
          <p:cNvPr id="17" name="사각형: 둥근 대각선 방향 모서리 20">
            <a:extLst>
              <a:ext uri="{FF2B5EF4-FFF2-40B4-BE49-F238E27FC236}">
                <a16:creationId xmlns:a16="http://schemas.microsoft.com/office/drawing/2014/main" id="{3A12B9FA-8FA8-1C97-E39F-DB714D843543}"/>
              </a:ext>
            </a:extLst>
          </p:cNvPr>
          <p:cNvSpPr/>
          <p:nvPr/>
        </p:nvSpPr>
        <p:spPr>
          <a:xfrm>
            <a:off x="609601" y="4909441"/>
            <a:ext cx="11004330" cy="1470181"/>
          </a:xfrm>
          <a:prstGeom prst="round2Diag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2C51351-96A8-A42D-0F9D-7D6EF3B20A51}"/>
              </a:ext>
            </a:extLst>
          </p:cNvPr>
          <p:cNvSpPr txBox="1"/>
          <p:nvPr/>
        </p:nvSpPr>
        <p:spPr>
          <a:xfrm>
            <a:off x="793671" y="4929251"/>
            <a:ext cx="5118258" cy="418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bg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제안 배경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E92A2A8-C6F8-C770-DB06-D8800FED1A36}"/>
              </a:ext>
            </a:extLst>
          </p:cNvPr>
          <p:cNvSpPr txBox="1"/>
          <p:nvPr/>
        </p:nvSpPr>
        <p:spPr>
          <a:xfrm>
            <a:off x="793671" y="5361384"/>
            <a:ext cx="5118258" cy="787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코로나</a:t>
            </a:r>
            <a:r>
              <a:rPr lang="en-US" altLang="ko-KR" sz="1600" dirty="0">
                <a:solidFill>
                  <a:schemeClr val="bg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-19</a:t>
            </a:r>
            <a:r>
              <a:rPr lang="ko-KR" altLang="en-US" sz="1600" dirty="0">
                <a:solidFill>
                  <a:schemeClr val="bg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로 집에서 시간을 보내는 사람들이 늘어나면서 반려 식물을 키우는 인구의 증가</a:t>
            </a:r>
            <a:endParaRPr lang="en-US" altLang="ko-KR" sz="1600" dirty="0">
              <a:solidFill>
                <a:schemeClr val="bg1">
                  <a:lumMod val="75000"/>
                  <a:lumOff val="2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A3A5977E-B56A-49D0-0444-8033B9C016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72707" y="1068171"/>
            <a:ext cx="2571609" cy="3190403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5970B557-5EEC-D547-07FC-15A7B0EAC4AB}"/>
              </a:ext>
            </a:extLst>
          </p:cNvPr>
          <p:cNvSpPr txBox="1"/>
          <p:nvPr/>
        </p:nvSpPr>
        <p:spPr>
          <a:xfrm>
            <a:off x="5911929" y="5382406"/>
            <a:ext cx="5118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반려 식물을 통한 현대인의 심리적</a:t>
            </a:r>
            <a:r>
              <a:rPr lang="en-US" altLang="ko-KR" sz="1600" dirty="0">
                <a:solidFill>
                  <a:schemeClr val="bg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lang="ko-KR" altLang="en-US" sz="1600" dirty="0">
                <a:solidFill>
                  <a:schemeClr val="bg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정서적 안정 효과</a:t>
            </a:r>
            <a:endParaRPr lang="en-US" altLang="ko-KR" sz="1600" dirty="0">
              <a:solidFill>
                <a:schemeClr val="bg1">
                  <a:lumMod val="75000"/>
                  <a:lumOff val="2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CF0E58-06C9-991C-FC87-7B77798D086A}"/>
              </a:ext>
            </a:extLst>
          </p:cNvPr>
          <p:cNvSpPr txBox="1"/>
          <p:nvPr/>
        </p:nvSpPr>
        <p:spPr>
          <a:xfrm>
            <a:off x="11677409" y="6350172"/>
            <a:ext cx="5145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50000"/>
                    <a:lumOff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03</a:t>
            </a:r>
            <a:endParaRPr lang="ko-KR" altLang="en-US" sz="1600" dirty="0">
              <a:solidFill>
                <a:schemeClr val="bg1">
                  <a:lumMod val="50000"/>
                  <a:lumOff val="50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640721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A973FA4-4CAC-4076-BB86-751D8541937F}"/>
              </a:ext>
            </a:extLst>
          </p:cNvPr>
          <p:cNvSpPr txBox="1"/>
          <p:nvPr/>
        </p:nvSpPr>
        <p:spPr>
          <a:xfrm>
            <a:off x="273772" y="247151"/>
            <a:ext cx="800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01</a:t>
            </a:r>
            <a:endParaRPr lang="ko-KR" altLang="en-US" sz="3600" dirty="0">
              <a:solidFill>
                <a:schemeClr val="bg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F2AF755D-4AFE-40D6-ABC3-1CF9440FC30D}"/>
              </a:ext>
            </a:extLst>
          </p:cNvPr>
          <p:cNvCxnSpPr>
            <a:cxnSpLocks/>
          </p:cNvCxnSpPr>
          <p:nvPr/>
        </p:nvCxnSpPr>
        <p:spPr>
          <a:xfrm flipH="1">
            <a:off x="449179" y="4093996"/>
            <a:ext cx="11293642" cy="0"/>
          </a:xfrm>
          <a:prstGeom prst="line">
            <a:avLst/>
          </a:prstGeom>
          <a:ln w="15875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사각형: 둥근 대각선 방향 모서리 20">
            <a:extLst>
              <a:ext uri="{FF2B5EF4-FFF2-40B4-BE49-F238E27FC236}">
                <a16:creationId xmlns:a16="http://schemas.microsoft.com/office/drawing/2014/main" id="{D4A0CE61-E391-421A-920B-D72D4CD24C95}"/>
              </a:ext>
            </a:extLst>
          </p:cNvPr>
          <p:cNvSpPr/>
          <p:nvPr/>
        </p:nvSpPr>
        <p:spPr>
          <a:xfrm>
            <a:off x="449178" y="4255753"/>
            <a:ext cx="5486399" cy="2075933"/>
          </a:xfrm>
          <a:prstGeom prst="round2Diag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</p:txBody>
      </p:sp>
      <p:sp>
        <p:nvSpPr>
          <p:cNvPr id="22" name="사각형: 둥근 대각선 방향 모서리 21">
            <a:extLst>
              <a:ext uri="{FF2B5EF4-FFF2-40B4-BE49-F238E27FC236}">
                <a16:creationId xmlns:a16="http://schemas.microsoft.com/office/drawing/2014/main" id="{0C0E3B8E-2C09-48D6-8795-812EF8596314}"/>
              </a:ext>
            </a:extLst>
          </p:cNvPr>
          <p:cNvSpPr/>
          <p:nvPr/>
        </p:nvSpPr>
        <p:spPr>
          <a:xfrm>
            <a:off x="6256424" y="4275031"/>
            <a:ext cx="5486399" cy="2075933"/>
          </a:xfrm>
          <a:prstGeom prst="round2Diag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D2D809B-2323-48B4-866C-DEC49AD9693B}"/>
              </a:ext>
            </a:extLst>
          </p:cNvPr>
          <p:cNvSpPr txBox="1"/>
          <p:nvPr/>
        </p:nvSpPr>
        <p:spPr>
          <a:xfrm>
            <a:off x="7079123" y="2121164"/>
            <a:ext cx="3295877" cy="7040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000" dirty="0">
                <a:solidFill>
                  <a:schemeClr val="bg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자연지능 화단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535F8B2-7D8E-4995-933F-2E05805BDE09}"/>
              </a:ext>
            </a:extLst>
          </p:cNvPr>
          <p:cNvSpPr txBox="1"/>
          <p:nvPr/>
        </p:nvSpPr>
        <p:spPr>
          <a:xfrm>
            <a:off x="633248" y="4366310"/>
            <a:ext cx="5118258" cy="418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bg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아이템 선정이유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6DBA36C-18BC-4E94-94A0-BAE58AC92A10}"/>
              </a:ext>
            </a:extLst>
          </p:cNvPr>
          <p:cNvSpPr txBox="1"/>
          <p:nvPr/>
        </p:nvSpPr>
        <p:spPr>
          <a:xfrm>
            <a:off x="6440494" y="4366310"/>
            <a:ext cx="5118258" cy="418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bg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프로젝트 목표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8808DD3-33FA-4F75-8DEA-AE45A56655D4}"/>
              </a:ext>
            </a:extLst>
          </p:cNvPr>
          <p:cNvSpPr txBox="1"/>
          <p:nvPr/>
        </p:nvSpPr>
        <p:spPr>
          <a:xfrm>
            <a:off x="6440494" y="4867111"/>
            <a:ext cx="5118258" cy="1157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식물 키우기에 대한 복잡한 관리법을 간단하게 제공</a:t>
            </a:r>
            <a:endParaRPr lang="en-US" altLang="ko-KR" sz="1600" dirty="0">
              <a:solidFill>
                <a:schemeClr val="bg1">
                  <a:lumMod val="75000"/>
                  <a:lumOff val="2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화단을 자동화하고</a:t>
            </a:r>
            <a:r>
              <a:rPr lang="en-US" altLang="ko-KR" sz="1600" dirty="0">
                <a:solidFill>
                  <a:schemeClr val="bg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lang="ko-KR" altLang="en-US" sz="1600" dirty="0">
                <a:solidFill>
                  <a:schemeClr val="bg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성장 환경을 최적화</a:t>
            </a:r>
            <a:endParaRPr lang="en-US" altLang="ko-KR" sz="1600" dirty="0">
              <a:solidFill>
                <a:schemeClr val="bg1">
                  <a:lumMod val="75000"/>
                  <a:lumOff val="2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다양한 종류의 식물의 실패확률 감소</a:t>
            </a:r>
            <a:endParaRPr lang="en-US" altLang="ko-KR" sz="1600" dirty="0">
              <a:solidFill>
                <a:schemeClr val="bg1">
                  <a:lumMod val="75000"/>
                  <a:lumOff val="2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ADE715F-3ADD-F504-ECA1-FAA4DEEACA9F}"/>
              </a:ext>
            </a:extLst>
          </p:cNvPr>
          <p:cNvSpPr txBox="1"/>
          <p:nvPr/>
        </p:nvSpPr>
        <p:spPr>
          <a:xfrm>
            <a:off x="961580" y="312613"/>
            <a:ext cx="92023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프로젝트 제안 개요</a:t>
            </a:r>
            <a:r>
              <a:rPr lang="ko-KR" altLang="en-US" dirty="0">
                <a:solidFill>
                  <a:schemeClr val="tx1">
                    <a:lumMod val="6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dirty="0">
                <a:solidFill>
                  <a:schemeClr val="tx1">
                    <a:lumMod val="6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–</a:t>
            </a:r>
            <a:r>
              <a:rPr lang="ko-KR" altLang="en-US" dirty="0">
                <a:solidFill>
                  <a:schemeClr val="tx1">
                    <a:lumMod val="6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아이템 명 </a:t>
            </a:r>
            <a:r>
              <a:rPr lang="en-US" altLang="ko-KR" dirty="0">
                <a:solidFill>
                  <a:schemeClr val="tx1">
                    <a:lumMod val="6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</a:t>
            </a:r>
            <a:r>
              <a:rPr lang="ko-KR" altLang="en-US" dirty="0">
                <a:solidFill>
                  <a:schemeClr val="tx1">
                    <a:lumMod val="6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아이템 선정 이유</a:t>
            </a:r>
            <a:endParaRPr lang="ko-KR" altLang="en-US" sz="2800" dirty="0">
              <a:solidFill>
                <a:schemeClr val="tx1">
                  <a:lumMod val="6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6E9CE622-1433-6FF7-08CF-B3AC9EBB0029}"/>
              </a:ext>
            </a:extLst>
          </p:cNvPr>
          <p:cNvSpPr/>
          <p:nvPr/>
        </p:nvSpPr>
        <p:spPr>
          <a:xfrm>
            <a:off x="1073874" y="1338484"/>
            <a:ext cx="2075934" cy="2075934"/>
          </a:xfrm>
          <a:prstGeom prst="ellipse">
            <a:avLst/>
          </a:prstGeom>
          <a:solidFill>
            <a:schemeClr val="bg2">
              <a:lumMod val="75000"/>
            </a:schemeClr>
          </a:solidFill>
          <a:ln w="1270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9CE7EA-3C46-CBC5-474F-500A7AE1A01D}"/>
              </a:ext>
            </a:extLst>
          </p:cNvPr>
          <p:cNvSpPr txBox="1"/>
          <p:nvPr/>
        </p:nvSpPr>
        <p:spPr>
          <a:xfrm>
            <a:off x="1378673" y="2389378"/>
            <a:ext cx="14663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AI</a:t>
            </a:r>
            <a:r>
              <a:rPr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식물 분석</a:t>
            </a:r>
            <a:r>
              <a:rPr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endParaRPr lang="ko-KR" altLang="en-US" sz="20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6D144B57-699A-994C-A2C6-A23D57FB3EC7}"/>
              </a:ext>
            </a:extLst>
          </p:cNvPr>
          <p:cNvSpPr/>
          <p:nvPr/>
        </p:nvSpPr>
        <p:spPr>
          <a:xfrm>
            <a:off x="2781967" y="1338484"/>
            <a:ext cx="2075934" cy="2075934"/>
          </a:xfrm>
          <a:prstGeom prst="ellipse">
            <a:avLst/>
          </a:prstGeom>
          <a:solidFill>
            <a:schemeClr val="bg2">
              <a:lumMod val="60000"/>
              <a:lumOff val="40000"/>
              <a:alpha val="50000"/>
            </a:schemeClr>
          </a:solidFill>
          <a:ln w="1270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7E39CA-656B-B1BD-30D9-1843F0EEDE5A}"/>
              </a:ext>
            </a:extLst>
          </p:cNvPr>
          <p:cNvSpPr txBox="1"/>
          <p:nvPr/>
        </p:nvSpPr>
        <p:spPr>
          <a:xfrm>
            <a:off x="3086766" y="2449200"/>
            <a:ext cx="14663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스마트</a:t>
            </a:r>
            <a:endParaRPr lang="en-US" altLang="ko-KR" sz="20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ctr"/>
            <a:r>
              <a:rPr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화단 관리</a:t>
            </a:r>
          </a:p>
        </p:txBody>
      </p:sp>
      <p:sp>
        <p:nvSpPr>
          <p:cNvPr id="9" name="오각형[P] 8">
            <a:extLst>
              <a:ext uri="{FF2B5EF4-FFF2-40B4-BE49-F238E27FC236}">
                <a16:creationId xmlns:a16="http://schemas.microsoft.com/office/drawing/2014/main" id="{E2B9F4BC-84E8-4EAB-AD70-9375E60FE9BB}"/>
              </a:ext>
            </a:extLst>
          </p:cNvPr>
          <p:cNvSpPr/>
          <p:nvPr/>
        </p:nvSpPr>
        <p:spPr>
          <a:xfrm>
            <a:off x="5437891" y="2176755"/>
            <a:ext cx="1354016" cy="470154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D5BB8E5-4C2C-9D50-0935-D1C84550EAFA}"/>
              </a:ext>
            </a:extLst>
          </p:cNvPr>
          <p:cNvSpPr txBox="1"/>
          <p:nvPr/>
        </p:nvSpPr>
        <p:spPr>
          <a:xfrm>
            <a:off x="7079123" y="1951887"/>
            <a:ext cx="28715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>
                <a:solidFill>
                  <a:schemeClr val="bg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AIoT</a:t>
            </a:r>
            <a:r>
              <a:rPr lang="ko-KR" altLang="en-US" sz="1600" dirty="0">
                <a:solidFill>
                  <a:schemeClr val="bg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기반</a:t>
            </a:r>
            <a:endParaRPr lang="en-US" altLang="ko-KR" sz="1600" dirty="0">
              <a:solidFill>
                <a:schemeClr val="bg1">
                  <a:lumMod val="75000"/>
                  <a:lumOff val="2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13" name="그림 12" descr="블랙, 어둠이(가) 표시된 사진&#10;&#10;자동 생성된 설명">
            <a:extLst>
              <a:ext uri="{FF2B5EF4-FFF2-40B4-BE49-F238E27FC236}">
                <a16:creationId xmlns:a16="http://schemas.microsoft.com/office/drawing/2014/main" id="{014B35EC-7C89-1B9D-24EF-BE068BD97727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7040" y="1689261"/>
            <a:ext cx="609600" cy="609600"/>
          </a:xfrm>
          <a:prstGeom prst="rect">
            <a:avLst/>
          </a:prstGeom>
        </p:spPr>
      </p:pic>
      <p:pic>
        <p:nvPicPr>
          <p:cNvPr id="15" name="그림 14" descr="블랙, 어둠이(가) 표시된 사진&#10;&#10;자동 생성된 설명">
            <a:extLst>
              <a:ext uri="{FF2B5EF4-FFF2-40B4-BE49-F238E27FC236}">
                <a16:creationId xmlns:a16="http://schemas.microsoft.com/office/drawing/2014/main" id="{26E8AF15-EF7C-30B0-8518-405B0EA4A989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7356" y="1528710"/>
            <a:ext cx="911944" cy="91194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33D9778-304B-A286-1BC4-F096B6C91988}"/>
              </a:ext>
            </a:extLst>
          </p:cNvPr>
          <p:cNvSpPr txBox="1"/>
          <p:nvPr/>
        </p:nvSpPr>
        <p:spPr>
          <a:xfrm>
            <a:off x="633248" y="4861505"/>
            <a:ext cx="5118258" cy="1157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반려 식물을 키우는 인구의 증가</a:t>
            </a:r>
            <a:endParaRPr lang="en-US" altLang="ko-KR" sz="1600" dirty="0">
              <a:solidFill>
                <a:schemeClr val="bg1">
                  <a:lumMod val="75000"/>
                  <a:lumOff val="2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일반인의 화초 관리 실패 경험</a:t>
            </a:r>
            <a:endParaRPr lang="en-US" altLang="ko-KR" sz="1600" dirty="0">
              <a:solidFill>
                <a:schemeClr val="bg1">
                  <a:lumMod val="75000"/>
                  <a:lumOff val="2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바쁜 현대인들의 효과적인 식물 관리</a:t>
            </a:r>
            <a:endParaRPr lang="en-US" altLang="ko-KR" sz="1600" dirty="0">
              <a:solidFill>
                <a:schemeClr val="bg1">
                  <a:lumMod val="75000"/>
                  <a:lumOff val="2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514CDC5-8A88-3684-2222-CAC6E1C0DBD6}"/>
              </a:ext>
            </a:extLst>
          </p:cNvPr>
          <p:cNvSpPr txBox="1"/>
          <p:nvPr/>
        </p:nvSpPr>
        <p:spPr>
          <a:xfrm>
            <a:off x="11677409" y="6350172"/>
            <a:ext cx="5145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50000"/>
                    <a:lumOff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04</a:t>
            </a:r>
            <a:endParaRPr lang="ko-KR" altLang="en-US" sz="1600" dirty="0">
              <a:solidFill>
                <a:schemeClr val="bg1">
                  <a:lumMod val="50000"/>
                  <a:lumOff val="50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207192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사각형: 둥근 대각선 방향 모서리 20">
            <a:extLst>
              <a:ext uri="{FF2B5EF4-FFF2-40B4-BE49-F238E27FC236}">
                <a16:creationId xmlns:a16="http://schemas.microsoft.com/office/drawing/2014/main" id="{A3E44D61-A40D-E2AD-D07C-F1363BD8ED9F}"/>
              </a:ext>
            </a:extLst>
          </p:cNvPr>
          <p:cNvSpPr/>
          <p:nvPr/>
        </p:nvSpPr>
        <p:spPr>
          <a:xfrm>
            <a:off x="1611063" y="5306149"/>
            <a:ext cx="9336317" cy="1157240"/>
          </a:xfrm>
          <a:prstGeom prst="round2Diag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973FA4-4CAC-4076-BB86-751D8541937F}"/>
              </a:ext>
            </a:extLst>
          </p:cNvPr>
          <p:cNvSpPr txBox="1"/>
          <p:nvPr/>
        </p:nvSpPr>
        <p:spPr>
          <a:xfrm>
            <a:off x="273772" y="247151"/>
            <a:ext cx="800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01</a:t>
            </a:r>
            <a:endParaRPr lang="ko-KR" altLang="en-US" sz="3600" dirty="0">
              <a:solidFill>
                <a:schemeClr val="bg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6DBA36C-18BC-4E94-94A0-BAE58AC92A10}"/>
              </a:ext>
            </a:extLst>
          </p:cNvPr>
          <p:cNvSpPr txBox="1"/>
          <p:nvPr/>
        </p:nvSpPr>
        <p:spPr>
          <a:xfrm>
            <a:off x="5377208" y="3592705"/>
            <a:ext cx="5118258" cy="418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bg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벤치마킹 사례 </a:t>
            </a:r>
            <a:r>
              <a:rPr lang="en-US" altLang="ko-KR" sz="1600" dirty="0">
                <a:solidFill>
                  <a:schemeClr val="bg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–</a:t>
            </a:r>
            <a:r>
              <a:rPr lang="ko-KR" altLang="en-US" sz="1600" dirty="0">
                <a:solidFill>
                  <a:schemeClr val="bg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1600" dirty="0" err="1">
                <a:solidFill>
                  <a:schemeClr val="bg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에페이오스</a:t>
            </a:r>
            <a:r>
              <a:rPr lang="ko-KR" altLang="en-US" sz="1600" dirty="0">
                <a:solidFill>
                  <a:schemeClr val="bg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스마트 화분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8808DD3-33FA-4F75-8DEA-AE45A56655D4}"/>
              </a:ext>
            </a:extLst>
          </p:cNvPr>
          <p:cNvSpPr txBox="1"/>
          <p:nvPr/>
        </p:nvSpPr>
        <p:spPr>
          <a:xfrm>
            <a:off x="4512856" y="5462442"/>
            <a:ext cx="5646824" cy="787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bg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AI</a:t>
            </a:r>
            <a:r>
              <a:rPr lang="ko-KR" altLang="en-US" sz="1600" dirty="0">
                <a:solidFill>
                  <a:schemeClr val="bg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이미지 분석을 통한 </a:t>
            </a:r>
            <a:r>
              <a:rPr lang="ko-KR" altLang="en-US" sz="1600" dirty="0" err="1">
                <a:solidFill>
                  <a:schemeClr val="bg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식물별</a:t>
            </a:r>
            <a:r>
              <a:rPr lang="ko-KR" altLang="en-US" sz="1600" dirty="0">
                <a:solidFill>
                  <a:schemeClr val="bg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세세한 급수 광량 조절 탑재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앱을 통해 간단하게 식물 관리 및 확인 가능</a:t>
            </a:r>
            <a:endParaRPr lang="en-US" altLang="ko-KR" sz="1600" dirty="0">
              <a:solidFill>
                <a:schemeClr val="bg1">
                  <a:lumMod val="75000"/>
                  <a:lumOff val="2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ADE715F-3ADD-F504-ECA1-FAA4DEEACA9F}"/>
              </a:ext>
            </a:extLst>
          </p:cNvPr>
          <p:cNvSpPr txBox="1"/>
          <p:nvPr/>
        </p:nvSpPr>
        <p:spPr>
          <a:xfrm>
            <a:off x="961580" y="312613"/>
            <a:ext cx="92023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프로젝트 제안 개요</a:t>
            </a:r>
            <a:r>
              <a:rPr lang="ko-KR" altLang="en-US" dirty="0">
                <a:solidFill>
                  <a:schemeClr val="tx1">
                    <a:lumMod val="6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dirty="0">
                <a:solidFill>
                  <a:schemeClr val="tx1">
                    <a:lumMod val="6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–</a:t>
            </a:r>
            <a:r>
              <a:rPr lang="ko-KR" altLang="en-US" dirty="0">
                <a:solidFill>
                  <a:schemeClr val="tx1">
                    <a:lumMod val="6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벤치마킹 사례</a:t>
            </a:r>
            <a:endParaRPr lang="ko-KR" altLang="en-US" sz="2800" dirty="0">
              <a:solidFill>
                <a:schemeClr val="tx1">
                  <a:lumMod val="6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5429CF30-8E6B-60AA-12EE-DEF9A7EAE5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1507" y="1179613"/>
            <a:ext cx="3532146" cy="3724327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2DDD92CA-3F09-97A3-5EE9-36480C9F46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1848" y="910818"/>
            <a:ext cx="4839810" cy="278715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06C5A91-A055-A65C-D8D4-7AF3D3907AEB}"/>
              </a:ext>
            </a:extLst>
          </p:cNvPr>
          <p:cNvSpPr txBox="1"/>
          <p:nvPr/>
        </p:nvSpPr>
        <p:spPr>
          <a:xfrm>
            <a:off x="5158521" y="4082678"/>
            <a:ext cx="6666529" cy="787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bg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24</a:t>
            </a:r>
            <a:r>
              <a:rPr lang="ko-KR" altLang="en-US" sz="1600" dirty="0">
                <a:solidFill>
                  <a:schemeClr val="bg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시간 자동으로 작동하는 재배 조명 및 자동 급수 시스템으로 날씨의 영향을 받지 않고 식물을 손쉽게 기를 수 있게 도와주는 스마트 화분</a:t>
            </a:r>
            <a:endParaRPr lang="en-US" altLang="ko-KR" sz="1600" dirty="0">
              <a:solidFill>
                <a:schemeClr val="bg1">
                  <a:lumMod val="75000"/>
                  <a:lumOff val="2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619BD6A-54CC-5689-1377-3C050A09ABCB}"/>
              </a:ext>
            </a:extLst>
          </p:cNvPr>
          <p:cNvSpPr txBox="1"/>
          <p:nvPr/>
        </p:nvSpPr>
        <p:spPr>
          <a:xfrm>
            <a:off x="2039717" y="5383249"/>
            <a:ext cx="5118258" cy="418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bg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기존 서비스와의 </a:t>
            </a:r>
            <a:r>
              <a:rPr lang="ko-KR" altLang="en-US" sz="1600" dirty="0" err="1">
                <a:solidFill>
                  <a:schemeClr val="bg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차별점</a:t>
            </a:r>
            <a:endParaRPr lang="ko-KR" altLang="en-US" sz="1600" dirty="0">
              <a:solidFill>
                <a:schemeClr val="bg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6FFC61-C970-E006-D30B-7DA08949DCE5}"/>
              </a:ext>
            </a:extLst>
          </p:cNvPr>
          <p:cNvSpPr txBox="1"/>
          <p:nvPr/>
        </p:nvSpPr>
        <p:spPr>
          <a:xfrm>
            <a:off x="11677409" y="6350172"/>
            <a:ext cx="5145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50000"/>
                    <a:lumOff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05</a:t>
            </a:r>
            <a:endParaRPr lang="ko-KR" altLang="en-US" sz="1600" dirty="0">
              <a:solidFill>
                <a:schemeClr val="bg1">
                  <a:lumMod val="50000"/>
                  <a:lumOff val="50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172470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8B861733-F70D-6057-68B3-44D5C227AA08}"/>
              </a:ext>
            </a:extLst>
          </p:cNvPr>
          <p:cNvSpPr/>
          <p:nvPr/>
        </p:nvSpPr>
        <p:spPr>
          <a:xfrm>
            <a:off x="4801809" y="1039181"/>
            <a:ext cx="3271756" cy="5147974"/>
          </a:xfrm>
          <a:prstGeom prst="roundRect">
            <a:avLst/>
          </a:prstGeom>
          <a:noFill/>
          <a:ln w="57150">
            <a:solidFill>
              <a:srgbClr val="AFC5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5C8BC3-BCDB-4C30-941C-E3BE823BF04E}"/>
              </a:ext>
            </a:extLst>
          </p:cNvPr>
          <p:cNvSpPr txBox="1"/>
          <p:nvPr/>
        </p:nvSpPr>
        <p:spPr>
          <a:xfrm>
            <a:off x="273772" y="247151"/>
            <a:ext cx="800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01</a:t>
            </a:r>
            <a:endParaRPr lang="ko-KR" altLang="en-US" sz="3600" dirty="0">
              <a:solidFill>
                <a:schemeClr val="bg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C8D99D-802F-4225-A086-BCCA72DFDD54}"/>
              </a:ext>
            </a:extLst>
          </p:cNvPr>
          <p:cNvSpPr txBox="1"/>
          <p:nvPr/>
        </p:nvSpPr>
        <p:spPr>
          <a:xfrm>
            <a:off x="961580" y="312613"/>
            <a:ext cx="62954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프로젝트 제안 개요</a:t>
            </a:r>
            <a:r>
              <a:rPr lang="ko-KR" altLang="en-US" dirty="0">
                <a:solidFill>
                  <a:schemeClr val="tx1">
                    <a:lumMod val="6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dirty="0">
                <a:solidFill>
                  <a:schemeClr val="tx1">
                    <a:lumMod val="6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–</a:t>
            </a:r>
            <a:r>
              <a:rPr lang="ko-KR" altLang="en-US" dirty="0">
                <a:solidFill>
                  <a:schemeClr val="tx1">
                    <a:lumMod val="6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아이템의 주요 내용</a:t>
            </a:r>
            <a:endParaRPr lang="ko-KR" altLang="en-US" sz="2800" dirty="0">
              <a:solidFill>
                <a:schemeClr val="tx1">
                  <a:lumMod val="6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652436-05A7-94B5-A1B5-552CCA9F0F1A}"/>
              </a:ext>
            </a:extLst>
          </p:cNvPr>
          <p:cNvSpPr txBox="1"/>
          <p:nvPr/>
        </p:nvSpPr>
        <p:spPr>
          <a:xfrm>
            <a:off x="362401" y="1922314"/>
            <a:ext cx="28715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- </a:t>
            </a:r>
            <a:r>
              <a:rPr lang="ko-KR" altLang="en-US" sz="1600" dirty="0">
                <a:solidFill>
                  <a:schemeClr val="bg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사용자 관리</a:t>
            </a:r>
            <a:endParaRPr lang="en-US" altLang="ko-KR" sz="1600" dirty="0">
              <a:solidFill>
                <a:schemeClr val="bg1">
                  <a:lumMod val="75000"/>
                  <a:lumOff val="2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lang="en-US" altLang="ko-KR" sz="1600" dirty="0">
                <a:solidFill>
                  <a:schemeClr val="bg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- </a:t>
            </a:r>
            <a:r>
              <a:rPr lang="ko-KR" altLang="en-US" sz="1600" dirty="0">
                <a:solidFill>
                  <a:schemeClr val="bg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기기 관리</a:t>
            </a:r>
            <a:endParaRPr lang="en-US" altLang="ko-KR" sz="1600" dirty="0">
              <a:solidFill>
                <a:schemeClr val="bg1">
                  <a:lumMod val="75000"/>
                  <a:lumOff val="2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lang="en-US" altLang="ko-KR" sz="1600" dirty="0">
                <a:solidFill>
                  <a:schemeClr val="bg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- </a:t>
            </a:r>
            <a:r>
              <a:rPr lang="ko-KR" altLang="en-US" sz="1600" dirty="0">
                <a:solidFill>
                  <a:schemeClr val="bg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데이터 관리</a:t>
            </a:r>
            <a:endParaRPr lang="en-US" altLang="ko-KR" sz="1600" dirty="0">
              <a:solidFill>
                <a:schemeClr val="bg1">
                  <a:lumMod val="75000"/>
                  <a:lumOff val="2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lang="en-US" altLang="ko-KR" sz="1600" dirty="0">
                <a:solidFill>
                  <a:schemeClr val="bg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- AI </a:t>
            </a:r>
            <a:r>
              <a:rPr lang="ko-KR" altLang="en-US" sz="1600" dirty="0">
                <a:solidFill>
                  <a:schemeClr val="bg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학습 관리</a:t>
            </a:r>
            <a:endParaRPr lang="en-US" altLang="ko-KR" sz="1600" dirty="0">
              <a:solidFill>
                <a:schemeClr val="bg1">
                  <a:lumMod val="75000"/>
                  <a:lumOff val="2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E46409D-7AA6-6FD6-6B04-70D4FB8B8653}"/>
              </a:ext>
            </a:extLst>
          </p:cNvPr>
          <p:cNvSpPr txBox="1"/>
          <p:nvPr/>
        </p:nvSpPr>
        <p:spPr>
          <a:xfrm>
            <a:off x="289623" y="4646280"/>
            <a:ext cx="243525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- </a:t>
            </a:r>
            <a:r>
              <a:rPr lang="ko-KR" altLang="en-US" sz="1600" dirty="0">
                <a:solidFill>
                  <a:schemeClr val="bg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회원 정보</a:t>
            </a:r>
            <a:r>
              <a:rPr lang="en-US" altLang="ko-KR" sz="1600" dirty="0">
                <a:solidFill>
                  <a:schemeClr val="bg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table</a:t>
            </a:r>
          </a:p>
          <a:p>
            <a:r>
              <a:rPr lang="en-US" altLang="ko-KR" sz="1600" dirty="0">
                <a:solidFill>
                  <a:schemeClr val="bg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- </a:t>
            </a:r>
            <a:r>
              <a:rPr lang="ko-KR" altLang="en-US" sz="1600" dirty="0">
                <a:solidFill>
                  <a:schemeClr val="bg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기기 정보</a:t>
            </a:r>
            <a:r>
              <a:rPr lang="en-US" altLang="ko-KR" sz="1600" dirty="0">
                <a:solidFill>
                  <a:schemeClr val="bg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table</a:t>
            </a:r>
          </a:p>
          <a:p>
            <a:r>
              <a:rPr lang="en-US" altLang="ko-KR" sz="1600" dirty="0">
                <a:solidFill>
                  <a:schemeClr val="bg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- </a:t>
            </a:r>
            <a:r>
              <a:rPr lang="ko-KR" altLang="en-US" sz="1600" dirty="0">
                <a:solidFill>
                  <a:schemeClr val="bg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화초 정보</a:t>
            </a:r>
            <a:r>
              <a:rPr lang="en-US" altLang="ko-KR" sz="1600" dirty="0">
                <a:solidFill>
                  <a:schemeClr val="bg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table</a:t>
            </a:r>
          </a:p>
          <a:p>
            <a:r>
              <a:rPr lang="en-US" altLang="ko-KR" sz="1600" dirty="0">
                <a:solidFill>
                  <a:schemeClr val="bg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- </a:t>
            </a:r>
            <a:r>
              <a:rPr lang="ko-KR" altLang="en-US" sz="1600" dirty="0">
                <a:solidFill>
                  <a:schemeClr val="bg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기기 로그</a:t>
            </a:r>
            <a:r>
              <a:rPr lang="en-US" altLang="ko-KR" sz="1600" dirty="0">
                <a:solidFill>
                  <a:schemeClr val="bg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table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7FB2734-BF6A-88AF-88B0-2EFEE76A42E5}"/>
              </a:ext>
            </a:extLst>
          </p:cNvPr>
          <p:cNvSpPr txBox="1"/>
          <p:nvPr/>
        </p:nvSpPr>
        <p:spPr>
          <a:xfrm>
            <a:off x="5175428" y="4604713"/>
            <a:ext cx="282569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-</a:t>
            </a:r>
            <a:r>
              <a:rPr lang="ko-KR" altLang="en-US" sz="2000" dirty="0">
                <a:solidFill>
                  <a:schemeClr val="bg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식물 이미지 종 분류</a:t>
            </a:r>
            <a:endParaRPr lang="en-US" altLang="ko-KR" sz="2000" dirty="0">
              <a:solidFill>
                <a:schemeClr val="bg1">
                  <a:lumMod val="75000"/>
                  <a:lumOff val="2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lang="en-US" altLang="ko-KR" sz="2000" dirty="0">
                <a:solidFill>
                  <a:schemeClr val="bg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-</a:t>
            </a:r>
            <a:r>
              <a:rPr lang="ko-KR" altLang="en-US" sz="2000" dirty="0">
                <a:solidFill>
                  <a:schemeClr val="bg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식물 별 정보 관리</a:t>
            </a:r>
            <a:endParaRPr lang="en-US" altLang="ko-KR" sz="2000" dirty="0">
              <a:solidFill>
                <a:schemeClr val="bg1">
                  <a:lumMod val="75000"/>
                  <a:lumOff val="2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lang="en-US" altLang="ko-KR" sz="2000" dirty="0">
                <a:solidFill>
                  <a:schemeClr val="bg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-</a:t>
            </a:r>
            <a:r>
              <a:rPr lang="ko-KR" altLang="en-US" sz="2000" dirty="0">
                <a:solidFill>
                  <a:schemeClr val="bg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기기 오류 제어</a:t>
            </a:r>
            <a:endParaRPr lang="en-US" altLang="ko-KR" sz="2000" dirty="0">
              <a:solidFill>
                <a:schemeClr val="bg1">
                  <a:lumMod val="75000"/>
                  <a:lumOff val="2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9EEE5363-4135-E639-47E0-B2089B2FA002}"/>
              </a:ext>
            </a:extLst>
          </p:cNvPr>
          <p:cNvSpPr/>
          <p:nvPr/>
        </p:nvSpPr>
        <p:spPr>
          <a:xfrm>
            <a:off x="2096003" y="1600756"/>
            <a:ext cx="1903980" cy="1903980"/>
          </a:xfrm>
          <a:prstGeom prst="ellipse">
            <a:avLst/>
          </a:prstGeom>
          <a:noFill/>
          <a:ln w="127000"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8F2AAEA-1E1E-9BF9-A4F0-E3D51CC48951}"/>
              </a:ext>
            </a:extLst>
          </p:cNvPr>
          <p:cNvSpPr txBox="1"/>
          <p:nvPr/>
        </p:nvSpPr>
        <p:spPr>
          <a:xfrm>
            <a:off x="2445044" y="2670507"/>
            <a:ext cx="11502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관리자</a:t>
            </a:r>
            <a:endParaRPr lang="en-US" altLang="ko-KR" b="1" dirty="0">
              <a:solidFill>
                <a:schemeClr val="bg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ctr"/>
            <a:r>
              <a:rPr lang="en-US" altLang="ko-KR" dirty="0">
                <a:solidFill>
                  <a:schemeClr val="bg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Web</a:t>
            </a:r>
            <a:endParaRPr lang="ko-KR" altLang="en-US" dirty="0">
              <a:solidFill>
                <a:schemeClr val="bg1">
                  <a:lumMod val="75000"/>
                  <a:lumOff val="2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F0B0E190-8E7B-81D7-5797-AAD392D09D57}"/>
              </a:ext>
            </a:extLst>
          </p:cNvPr>
          <p:cNvSpPr/>
          <p:nvPr/>
        </p:nvSpPr>
        <p:spPr>
          <a:xfrm>
            <a:off x="5019328" y="1500846"/>
            <a:ext cx="2870374" cy="2870374"/>
          </a:xfrm>
          <a:prstGeom prst="ellipse">
            <a:avLst/>
          </a:prstGeom>
          <a:solidFill>
            <a:schemeClr val="bg2">
              <a:lumMod val="75000"/>
            </a:schemeClr>
          </a:solidFill>
          <a:ln w="1270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1438AE3-BF8C-3AC1-127F-2EB1A0537BFF}"/>
              </a:ext>
            </a:extLst>
          </p:cNvPr>
          <p:cNvSpPr txBox="1"/>
          <p:nvPr/>
        </p:nvSpPr>
        <p:spPr>
          <a:xfrm>
            <a:off x="5415398" y="3126742"/>
            <a:ext cx="20274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Server</a:t>
            </a:r>
            <a:endParaRPr lang="ko-KR" altLang="en-US" sz="40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D55DD822-1A27-3F68-7FD0-6BDFFEF1211A}"/>
              </a:ext>
            </a:extLst>
          </p:cNvPr>
          <p:cNvCxnSpPr>
            <a:cxnSpLocks/>
          </p:cNvCxnSpPr>
          <p:nvPr/>
        </p:nvCxnSpPr>
        <p:spPr>
          <a:xfrm>
            <a:off x="4164442" y="2541072"/>
            <a:ext cx="538864" cy="0"/>
          </a:xfrm>
          <a:prstGeom prst="straightConnector1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582D20C-8276-E9D7-1946-AEADBC04CA76}"/>
              </a:ext>
            </a:extLst>
          </p:cNvPr>
          <p:cNvSpPr txBox="1"/>
          <p:nvPr/>
        </p:nvSpPr>
        <p:spPr>
          <a:xfrm>
            <a:off x="8772812" y="2402767"/>
            <a:ext cx="32240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- </a:t>
            </a:r>
            <a:r>
              <a:rPr lang="ko-KR" altLang="en-US" sz="1600" dirty="0">
                <a:solidFill>
                  <a:schemeClr val="bg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사용자인증</a:t>
            </a:r>
            <a:r>
              <a:rPr lang="en-US" altLang="ko-KR" sz="1600" dirty="0">
                <a:solidFill>
                  <a:schemeClr val="bg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ko-KR" altLang="en-US" sz="1600" dirty="0">
                <a:solidFill>
                  <a:schemeClr val="bg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로그인</a:t>
            </a:r>
            <a:r>
              <a:rPr lang="en-US" altLang="ko-KR" sz="1600" dirty="0">
                <a:solidFill>
                  <a:schemeClr val="bg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/</a:t>
            </a:r>
            <a:r>
              <a:rPr lang="ko-KR" altLang="en-US" sz="1600" dirty="0">
                <a:solidFill>
                  <a:schemeClr val="bg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회원가입</a:t>
            </a:r>
            <a:r>
              <a:rPr lang="en-US" altLang="ko-KR" sz="1600" dirty="0">
                <a:solidFill>
                  <a:schemeClr val="bg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</a:p>
          <a:p>
            <a:r>
              <a:rPr lang="en-US" altLang="ko-KR" sz="1600" dirty="0">
                <a:solidFill>
                  <a:schemeClr val="bg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- </a:t>
            </a:r>
            <a:r>
              <a:rPr lang="ko-KR" altLang="en-US" sz="1600" dirty="0">
                <a:solidFill>
                  <a:schemeClr val="bg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디바이스 등록</a:t>
            </a:r>
            <a:r>
              <a:rPr lang="en-US" altLang="ko-KR" sz="1600" dirty="0">
                <a:solidFill>
                  <a:schemeClr val="bg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/</a:t>
            </a:r>
            <a:r>
              <a:rPr lang="ko-KR" altLang="en-US" sz="1600" dirty="0">
                <a:solidFill>
                  <a:schemeClr val="bg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제어</a:t>
            </a:r>
            <a:endParaRPr lang="en-US" altLang="ko-KR" sz="1600" dirty="0">
              <a:solidFill>
                <a:schemeClr val="bg1">
                  <a:lumMod val="75000"/>
                  <a:lumOff val="2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lang="en-US" altLang="ko-KR" sz="1600" dirty="0">
                <a:solidFill>
                  <a:schemeClr val="bg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- </a:t>
            </a:r>
            <a:r>
              <a:rPr lang="ko-KR" altLang="en-US" sz="1600" dirty="0">
                <a:solidFill>
                  <a:schemeClr val="bg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디바이스 데이터 모니터링</a:t>
            </a:r>
            <a:endParaRPr lang="en-US" altLang="ko-KR" sz="1600" dirty="0">
              <a:solidFill>
                <a:schemeClr val="bg1">
                  <a:lumMod val="75000"/>
                  <a:lumOff val="2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6DCDA04-BE40-E7F7-9BA6-A9999F20C98D}"/>
              </a:ext>
            </a:extLst>
          </p:cNvPr>
          <p:cNvSpPr txBox="1"/>
          <p:nvPr/>
        </p:nvSpPr>
        <p:spPr>
          <a:xfrm>
            <a:off x="9117245" y="5789807"/>
            <a:ext cx="28256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- </a:t>
            </a:r>
            <a:r>
              <a:rPr lang="ko-KR" altLang="en-US" sz="1600" dirty="0">
                <a:solidFill>
                  <a:schemeClr val="bg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급수 및 광도 제어</a:t>
            </a:r>
            <a:endParaRPr lang="en-US" altLang="ko-KR" sz="1600" dirty="0">
              <a:solidFill>
                <a:schemeClr val="bg1">
                  <a:lumMod val="75000"/>
                  <a:lumOff val="2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lang="en-US" altLang="ko-KR" sz="1600" dirty="0">
                <a:solidFill>
                  <a:schemeClr val="bg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- </a:t>
            </a:r>
            <a:r>
              <a:rPr lang="ko-KR" altLang="en-US" sz="1600" dirty="0">
                <a:solidFill>
                  <a:schemeClr val="bg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식물 인식</a:t>
            </a:r>
            <a:r>
              <a:rPr lang="en-US" altLang="ko-KR" sz="1600" dirty="0">
                <a:solidFill>
                  <a:schemeClr val="bg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ko-KR" altLang="en-US" sz="1600" dirty="0">
                <a:solidFill>
                  <a:schemeClr val="bg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촬영</a:t>
            </a:r>
            <a:r>
              <a:rPr lang="en-US" altLang="ko-KR" sz="1600" dirty="0">
                <a:solidFill>
                  <a:schemeClr val="bg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</a:p>
        </p:txBody>
      </p:sp>
      <p:pic>
        <p:nvPicPr>
          <p:cNvPr id="7" name="그림 6" descr="스크린샷, 블랙, 디자인이(가) 표시된 사진&#10;&#10;자동 생성된 설명">
            <a:extLst>
              <a:ext uri="{FF2B5EF4-FFF2-40B4-BE49-F238E27FC236}">
                <a16:creationId xmlns:a16="http://schemas.microsoft.com/office/drawing/2014/main" id="{0FE87AA4-C892-A6FD-EA1F-9F505F7E4A48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>
                  <a:alpha val="0"/>
                </a:srgbClr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8575" y="1863943"/>
            <a:ext cx="1421134" cy="1421134"/>
          </a:xfrm>
          <a:prstGeom prst="rect">
            <a:avLst/>
          </a:prstGeom>
          <a:noFill/>
        </p:spPr>
      </p:pic>
      <p:sp>
        <p:nvSpPr>
          <p:cNvPr id="9" name="타원 8">
            <a:extLst>
              <a:ext uri="{FF2B5EF4-FFF2-40B4-BE49-F238E27FC236}">
                <a16:creationId xmlns:a16="http://schemas.microsoft.com/office/drawing/2014/main" id="{98EC74B5-7BBC-ADB6-4A26-F7821CD90C7D}"/>
              </a:ext>
            </a:extLst>
          </p:cNvPr>
          <p:cNvSpPr/>
          <p:nvPr/>
        </p:nvSpPr>
        <p:spPr>
          <a:xfrm>
            <a:off x="2098476" y="4178215"/>
            <a:ext cx="1903980" cy="1903980"/>
          </a:xfrm>
          <a:prstGeom prst="ellipse">
            <a:avLst/>
          </a:prstGeom>
          <a:noFill/>
          <a:ln w="127000">
            <a:solidFill>
              <a:srgbClr val="AFC5B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CD5FBA1-1A02-55D4-FB2B-F1BE6D22AEDB}"/>
              </a:ext>
            </a:extLst>
          </p:cNvPr>
          <p:cNvSpPr txBox="1"/>
          <p:nvPr/>
        </p:nvSpPr>
        <p:spPr>
          <a:xfrm>
            <a:off x="2224365" y="5261833"/>
            <a:ext cx="16394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00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Database</a:t>
            </a:r>
            <a:endParaRPr lang="ko-KR" altLang="en-US" sz="2200" dirty="0">
              <a:solidFill>
                <a:schemeClr val="bg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64FAE361-56C7-5CAF-78DF-A7DA941E09C2}"/>
              </a:ext>
            </a:extLst>
          </p:cNvPr>
          <p:cNvSpPr/>
          <p:nvPr/>
        </p:nvSpPr>
        <p:spPr>
          <a:xfrm>
            <a:off x="9178053" y="302233"/>
            <a:ext cx="1903980" cy="1903980"/>
          </a:xfrm>
          <a:prstGeom prst="ellipse">
            <a:avLst/>
          </a:prstGeom>
          <a:noFill/>
          <a:ln w="127000">
            <a:solidFill>
              <a:srgbClr val="AFC5B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DCB2543-8973-BA97-C254-15FF45A46675}"/>
              </a:ext>
            </a:extLst>
          </p:cNvPr>
          <p:cNvSpPr txBox="1"/>
          <p:nvPr/>
        </p:nvSpPr>
        <p:spPr>
          <a:xfrm>
            <a:off x="9554934" y="1350759"/>
            <a:ext cx="11502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사용자</a:t>
            </a:r>
            <a:endParaRPr lang="en-US" altLang="ko-KR" b="1" dirty="0">
              <a:solidFill>
                <a:schemeClr val="bg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ctr"/>
            <a:r>
              <a:rPr lang="en-US" altLang="ko-KR" dirty="0">
                <a:solidFill>
                  <a:schemeClr val="bg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App</a:t>
            </a:r>
            <a:endParaRPr lang="ko-KR" altLang="en-US" dirty="0">
              <a:solidFill>
                <a:schemeClr val="bg1">
                  <a:lumMod val="75000"/>
                  <a:lumOff val="2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5D978776-44F2-B0E9-5560-07568C6C2F96}"/>
              </a:ext>
            </a:extLst>
          </p:cNvPr>
          <p:cNvSpPr/>
          <p:nvPr/>
        </p:nvSpPr>
        <p:spPr>
          <a:xfrm>
            <a:off x="9152415" y="3737642"/>
            <a:ext cx="1903980" cy="1903980"/>
          </a:xfrm>
          <a:prstGeom prst="ellipse">
            <a:avLst/>
          </a:prstGeom>
          <a:noFill/>
          <a:ln w="127000">
            <a:solidFill>
              <a:srgbClr val="AFC5B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8F1B0E3-A4E1-F4C9-7284-578F2683DE4A}"/>
              </a:ext>
            </a:extLst>
          </p:cNvPr>
          <p:cNvSpPr txBox="1"/>
          <p:nvPr/>
        </p:nvSpPr>
        <p:spPr>
          <a:xfrm>
            <a:off x="9518414" y="4767206"/>
            <a:ext cx="11502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사용자</a:t>
            </a:r>
            <a:endParaRPr lang="en-US" altLang="ko-KR" b="1" dirty="0">
              <a:solidFill>
                <a:schemeClr val="bg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ctr"/>
            <a:r>
              <a:rPr lang="en-US" altLang="ko-KR" dirty="0">
                <a:solidFill>
                  <a:schemeClr val="bg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Device</a:t>
            </a:r>
            <a:endParaRPr lang="ko-KR" altLang="en-US" dirty="0">
              <a:solidFill>
                <a:schemeClr val="bg1">
                  <a:lumMod val="75000"/>
                  <a:lumOff val="2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36" name="그림 35" descr="블랙, 어둠이(가) 표시된 사진&#10;&#10;자동 생성된 설명">
            <a:extLst>
              <a:ext uri="{FF2B5EF4-FFF2-40B4-BE49-F238E27FC236}">
                <a16:creationId xmlns:a16="http://schemas.microsoft.com/office/drawing/2014/main" id="{8D9017B7-4D55-AED2-1CCE-E9C7C4C4F1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729" y="4022863"/>
            <a:ext cx="700152" cy="700152"/>
          </a:xfrm>
          <a:prstGeom prst="rect">
            <a:avLst/>
          </a:prstGeom>
        </p:spPr>
      </p:pic>
      <p:pic>
        <p:nvPicPr>
          <p:cNvPr id="39" name="그림 38" descr="블랙, 어둠이(가) 표시된 사진&#10;&#10;자동 생성된 설명">
            <a:extLst>
              <a:ext uri="{FF2B5EF4-FFF2-40B4-BE49-F238E27FC236}">
                <a16:creationId xmlns:a16="http://schemas.microsoft.com/office/drawing/2014/main" id="{05DD7157-E8E4-8202-8FF6-3E1AF353DC9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9992" y="528562"/>
            <a:ext cx="800102" cy="800102"/>
          </a:xfrm>
          <a:prstGeom prst="rect">
            <a:avLst/>
          </a:prstGeom>
        </p:spPr>
      </p:pic>
      <p:pic>
        <p:nvPicPr>
          <p:cNvPr id="42" name="그림 41" descr="블랙, 어둠이(가) 표시된 사진&#10;&#10;자동 생성된 설명">
            <a:extLst>
              <a:ext uri="{FF2B5EF4-FFF2-40B4-BE49-F238E27FC236}">
                <a16:creationId xmlns:a16="http://schemas.microsoft.com/office/drawing/2014/main" id="{A09F38DD-81A2-EB23-9F0B-B70B83D611F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6595" y="1785853"/>
            <a:ext cx="896372" cy="896372"/>
          </a:xfrm>
          <a:prstGeom prst="rect">
            <a:avLst/>
          </a:prstGeom>
        </p:spPr>
      </p:pic>
      <p:pic>
        <p:nvPicPr>
          <p:cNvPr id="44" name="그림 43" descr="블랙, 어둠이(가) 표시된 사진&#10;&#10;자동 생성된 설명">
            <a:extLst>
              <a:ext uri="{FF2B5EF4-FFF2-40B4-BE49-F238E27FC236}">
                <a16:creationId xmlns:a16="http://schemas.microsoft.com/office/drawing/2014/main" id="{058A7F12-98CF-D271-0072-AC6F76D03C6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5934" y="4486740"/>
            <a:ext cx="764737" cy="764737"/>
          </a:xfrm>
          <a:prstGeom prst="rect">
            <a:avLst/>
          </a:prstGeom>
        </p:spPr>
      </p:pic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F689FF3A-6F60-F959-0043-91ACD63D0A8F}"/>
              </a:ext>
            </a:extLst>
          </p:cNvPr>
          <p:cNvCxnSpPr>
            <a:cxnSpLocks/>
          </p:cNvCxnSpPr>
          <p:nvPr/>
        </p:nvCxnSpPr>
        <p:spPr>
          <a:xfrm>
            <a:off x="4170104" y="5251477"/>
            <a:ext cx="538864" cy="0"/>
          </a:xfrm>
          <a:prstGeom prst="straightConnector1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2A128550-820E-9151-776B-5CA733B6DD09}"/>
              </a:ext>
            </a:extLst>
          </p:cNvPr>
          <p:cNvCxnSpPr>
            <a:cxnSpLocks/>
          </p:cNvCxnSpPr>
          <p:nvPr/>
        </p:nvCxnSpPr>
        <p:spPr>
          <a:xfrm>
            <a:off x="8307338" y="4723015"/>
            <a:ext cx="538864" cy="0"/>
          </a:xfrm>
          <a:prstGeom prst="straightConnector1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2287E67E-1CFB-6A1A-B1DA-440AD7E6460F}"/>
              </a:ext>
            </a:extLst>
          </p:cNvPr>
          <p:cNvCxnSpPr>
            <a:cxnSpLocks/>
          </p:cNvCxnSpPr>
          <p:nvPr/>
        </p:nvCxnSpPr>
        <p:spPr>
          <a:xfrm>
            <a:off x="8307338" y="1350759"/>
            <a:ext cx="538864" cy="0"/>
          </a:xfrm>
          <a:prstGeom prst="straightConnector1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BDF7CAAE-D394-B268-0CC3-302A17739FFF}"/>
              </a:ext>
            </a:extLst>
          </p:cNvPr>
          <p:cNvCxnSpPr>
            <a:cxnSpLocks/>
          </p:cNvCxnSpPr>
          <p:nvPr/>
        </p:nvCxnSpPr>
        <p:spPr>
          <a:xfrm>
            <a:off x="11161903" y="3340606"/>
            <a:ext cx="0" cy="593863"/>
          </a:xfrm>
          <a:prstGeom prst="straightConnector1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DE8AF8F-C48F-F488-8669-649E14E5AE4A}"/>
              </a:ext>
            </a:extLst>
          </p:cNvPr>
          <p:cNvSpPr txBox="1"/>
          <p:nvPr/>
        </p:nvSpPr>
        <p:spPr>
          <a:xfrm>
            <a:off x="11677409" y="6350172"/>
            <a:ext cx="5145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50000"/>
                    <a:lumOff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06</a:t>
            </a:r>
            <a:endParaRPr lang="ko-KR" altLang="en-US" sz="1600" dirty="0">
              <a:solidFill>
                <a:schemeClr val="bg1">
                  <a:lumMod val="50000"/>
                  <a:lumOff val="50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604401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87D14EC9-755A-4DF6-9BA6-BDABBD94CC4C}"/>
              </a:ext>
            </a:extLst>
          </p:cNvPr>
          <p:cNvSpPr/>
          <p:nvPr/>
        </p:nvSpPr>
        <p:spPr>
          <a:xfrm>
            <a:off x="-1" y="4907280"/>
            <a:ext cx="12192001" cy="1950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965F51-7AD4-44D6-97EC-C2F883EA3B20}"/>
              </a:ext>
            </a:extLst>
          </p:cNvPr>
          <p:cNvSpPr txBox="1"/>
          <p:nvPr/>
        </p:nvSpPr>
        <p:spPr>
          <a:xfrm>
            <a:off x="209603" y="3909328"/>
            <a:ext cx="181170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02</a:t>
            </a:r>
            <a:endParaRPr lang="ko-KR" altLang="en-US" sz="60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875242E-21FF-4A0F-8174-AE697BC08B7B}"/>
              </a:ext>
            </a:extLst>
          </p:cNvPr>
          <p:cNvSpPr txBox="1"/>
          <p:nvPr/>
        </p:nvSpPr>
        <p:spPr>
          <a:xfrm>
            <a:off x="209603" y="5009691"/>
            <a:ext cx="81322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프로젝트 개발 내용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CACC6E-89A2-A114-193A-0A7D4E57D8FD}"/>
              </a:ext>
            </a:extLst>
          </p:cNvPr>
          <p:cNvSpPr txBox="1"/>
          <p:nvPr/>
        </p:nvSpPr>
        <p:spPr>
          <a:xfrm>
            <a:off x="11677409" y="6350172"/>
            <a:ext cx="5145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50000"/>
                    <a:lumOff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07</a:t>
            </a:r>
            <a:endParaRPr lang="ko-KR" altLang="en-US" sz="1600" dirty="0">
              <a:solidFill>
                <a:schemeClr val="bg1">
                  <a:lumMod val="50000"/>
                  <a:lumOff val="50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53993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33652436-05A7-94B5-A1B5-552CCA9F0F1A}"/>
              </a:ext>
            </a:extLst>
          </p:cNvPr>
          <p:cNvSpPr txBox="1"/>
          <p:nvPr/>
        </p:nvSpPr>
        <p:spPr>
          <a:xfrm>
            <a:off x="8165319" y="3189149"/>
            <a:ext cx="165665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- </a:t>
            </a:r>
            <a:r>
              <a:rPr lang="ko-KR" altLang="en-US" sz="1600" dirty="0">
                <a:solidFill>
                  <a:schemeClr val="bg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회원 관리</a:t>
            </a:r>
            <a:endParaRPr lang="en-US" altLang="ko-KR" sz="1600" dirty="0">
              <a:solidFill>
                <a:schemeClr val="bg1">
                  <a:lumMod val="75000"/>
                  <a:lumOff val="2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lang="en-US" altLang="ko-KR" sz="1600" dirty="0">
                <a:solidFill>
                  <a:schemeClr val="bg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- </a:t>
            </a:r>
            <a:r>
              <a:rPr lang="ko-KR" altLang="en-US" sz="1600" dirty="0">
                <a:solidFill>
                  <a:schemeClr val="bg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디바이스 관리</a:t>
            </a:r>
            <a:endParaRPr lang="en-US" altLang="ko-KR" sz="1600" dirty="0">
              <a:solidFill>
                <a:schemeClr val="bg1">
                  <a:lumMod val="75000"/>
                  <a:lumOff val="2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lang="en-US" altLang="ko-KR" sz="1600" dirty="0">
                <a:solidFill>
                  <a:schemeClr val="bg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- </a:t>
            </a:r>
            <a:r>
              <a:rPr lang="ko-KR" altLang="en-US" sz="1600" dirty="0">
                <a:solidFill>
                  <a:schemeClr val="bg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데이터 관리</a:t>
            </a:r>
            <a:endParaRPr lang="en-US" altLang="ko-KR" sz="1600" dirty="0">
              <a:solidFill>
                <a:schemeClr val="bg1">
                  <a:lumMod val="75000"/>
                  <a:lumOff val="2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lang="en-US" altLang="ko-KR" sz="1600" dirty="0">
                <a:solidFill>
                  <a:schemeClr val="bg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- AI </a:t>
            </a:r>
            <a:r>
              <a:rPr lang="ko-KR" altLang="en-US" sz="1600" dirty="0">
                <a:solidFill>
                  <a:schemeClr val="bg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학습 관리</a:t>
            </a:r>
            <a:endParaRPr lang="en-US" altLang="ko-KR" sz="1600" dirty="0">
              <a:solidFill>
                <a:schemeClr val="bg1">
                  <a:lumMod val="75000"/>
                  <a:lumOff val="2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9EEE5363-4135-E639-47E0-B2089B2FA002}"/>
              </a:ext>
            </a:extLst>
          </p:cNvPr>
          <p:cNvSpPr/>
          <p:nvPr/>
        </p:nvSpPr>
        <p:spPr>
          <a:xfrm>
            <a:off x="9771383" y="2209474"/>
            <a:ext cx="1903980" cy="1903980"/>
          </a:xfrm>
          <a:prstGeom prst="ellipse">
            <a:avLst/>
          </a:prstGeom>
          <a:noFill/>
          <a:ln w="127000"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8F2AAEA-1E1E-9BF9-A4F0-E3D51CC48951}"/>
              </a:ext>
            </a:extLst>
          </p:cNvPr>
          <p:cNvSpPr txBox="1"/>
          <p:nvPr/>
        </p:nvSpPr>
        <p:spPr>
          <a:xfrm>
            <a:off x="10120424" y="3279225"/>
            <a:ext cx="11502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관리자</a:t>
            </a:r>
            <a:endParaRPr lang="en-US" altLang="ko-KR" b="1" dirty="0">
              <a:solidFill>
                <a:schemeClr val="bg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ctr"/>
            <a:r>
              <a:rPr lang="en-US" altLang="ko-KR" dirty="0">
                <a:solidFill>
                  <a:schemeClr val="bg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Web</a:t>
            </a:r>
            <a:endParaRPr lang="ko-KR" altLang="en-US" dirty="0">
              <a:solidFill>
                <a:schemeClr val="bg1">
                  <a:lumMod val="75000"/>
                  <a:lumOff val="2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F0B0E190-8E7B-81D7-5797-AAD392D09D57}"/>
              </a:ext>
            </a:extLst>
          </p:cNvPr>
          <p:cNvSpPr/>
          <p:nvPr/>
        </p:nvSpPr>
        <p:spPr>
          <a:xfrm>
            <a:off x="4992952" y="1940461"/>
            <a:ext cx="2870374" cy="2870374"/>
          </a:xfrm>
          <a:prstGeom prst="ellipse">
            <a:avLst/>
          </a:prstGeom>
          <a:solidFill>
            <a:schemeClr val="bg2">
              <a:lumMod val="75000"/>
            </a:schemeClr>
          </a:solidFill>
          <a:ln w="1270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1438AE3-BF8C-3AC1-127F-2EB1A0537BFF}"/>
              </a:ext>
            </a:extLst>
          </p:cNvPr>
          <p:cNvSpPr txBox="1"/>
          <p:nvPr/>
        </p:nvSpPr>
        <p:spPr>
          <a:xfrm>
            <a:off x="4882509" y="3537947"/>
            <a:ext cx="3091259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6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Server /</a:t>
            </a:r>
          </a:p>
          <a:p>
            <a:pPr algn="ctr"/>
            <a:r>
              <a:rPr lang="en-US" altLang="ko-KR" sz="26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Database</a:t>
            </a:r>
            <a:endParaRPr lang="ko-KR" altLang="en-US" sz="26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7" name="그림 6" descr="스크린샷, 블랙, 디자인이(가) 표시된 사진&#10;&#10;자동 생성된 설명">
            <a:extLst>
              <a:ext uri="{FF2B5EF4-FFF2-40B4-BE49-F238E27FC236}">
                <a16:creationId xmlns:a16="http://schemas.microsoft.com/office/drawing/2014/main" id="{0FE87AA4-C892-A6FD-EA1F-9F505F7E4A48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>
                  <a:alpha val="0"/>
                </a:srgbClr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0109" y="2619587"/>
            <a:ext cx="981492" cy="981492"/>
          </a:xfrm>
          <a:prstGeom prst="rect">
            <a:avLst/>
          </a:prstGeom>
          <a:noFill/>
        </p:spPr>
      </p:pic>
      <p:sp>
        <p:nvSpPr>
          <p:cNvPr id="17" name="타원 16">
            <a:extLst>
              <a:ext uri="{FF2B5EF4-FFF2-40B4-BE49-F238E27FC236}">
                <a16:creationId xmlns:a16="http://schemas.microsoft.com/office/drawing/2014/main" id="{64FAE361-56C7-5CAF-78DF-A7DA941E09C2}"/>
              </a:ext>
            </a:extLst>
          </p:cNvPr>
          <p:cNvSpPr/>
          <p:nvPr/>
        </p:nvSpPr>
        <p:spPr>
          <a:xfrm>
            <a:off x="1388069" y="1257484"/>
            <a:ext cx="1903980" cy="1903980"/>
          </a:xfrm>
          <a:prstGeom prst="ellipse">
            <a:avLst/>
          </a:prstGeom>
          <a:noFill/>
          <a:ln w="127000">
            <a:solidFill>
              <a:srgbClr val="AFC5B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DCB2543-8973-BA97-C254-15FF45A46675}"/>
              </a:ext>
            </a:extLst>
          </p:cNvPr>
          <p:cNvSpPr txBox="1"/>
          <p:nvPr/>
        </p:nvSpPr>
        <p:spPr>
          <a:xfrm>
            <a:off x="1764950" y="2306010"/>
            <a:ext cx="11502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사용자</a:t>
            </a:r>
            <a:endParaRPr lang="en-US" altLang="ko-KR" b="1" dirty="0">
              <a:solidFill>
                <a:schemeClr val="bg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ctr"/>
            <a:r>
              <a:rPr lang="en-US" altLang="ko-KR" dirty="0">
                <a:solidFill>
                  <a:schemeClr val="bg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App</a:t>
            </a:r>
            <a:endParaRPr lang="ko-KR" altLang="en-US" dirty="0">
              <a:solidFill>
                <a:schemeClr val="bg1">
                  <a:lumMod val="75000"/>
                  <a:lumOff val="2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5D978776-44F2-B0E9-5560-07568C6C2F96}"/>
              </a:ext>
            </a:extLst>
          </p:cNvPr>
          <p:cNvSpPr/>
          <p:nvPr/>
        </p:nvSpPr>
        <p:spPr>
          <a:xfrm>
            <a:off x="1388069" y="4422197"/>
            <a:ext cx="1903980" cy="1903980"/>
          </a:xfrm>
          <a:prstGeom prst="ellipse">
            <a:avLst/>
          </a:prstGeom>
          <a:noFill/>
          <a:ln w="127000">
            <a:solidFill>
              <a:srgbClr val="AFC5B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8F1B0E3-A4E1-F4C9-7284-578F2683DE4A}"/>
              </a:ext>
            </a:extLst>
          </p:cNvPr>
          <p:cNvSpPr txBox="1"/>
          <p:nvPr/>
        </p:nvSpPr>
        <p:spPr>
          <a:xfrm>
            <a:off x="1754068" y="5451761"/>
            <a:ext cx="11502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사용자</a:t>
            </a:r>
            <a:endParaRPr lang="en-US" altLang="ko-KR" b="1" dirty="0">
              <a:solidFill>
                <a:schemeClr val="bg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ctr"/>
            <a:r>
              <a:rPr lang="en-US" altLang="ko-KR" dirty="0">
                <a:solidFill>
                  <a:schemeClr val="bg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Device</a:t>
            </a:r>
            <a:endParaRPr lang="ko-KR" altLang="en-US" dirty="0">
              <a:solidFill>
                <a:schemeClr val="bg1">
                  <a:lumMod val="75000"/>
                  <a:lumOff val="2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36" name="그림 35" descr="블랙, 어둠이(가) 표시된 사진&#10;&#10;자동 생성된 설명">
            <a:extLst>
              <a:ext uri="{FF2B5EF4-FFF2-40B4-BE49-F238E27FC236}">
                <a16:creationId xmlns:a16="http://schemas.microsoft.com/office/drawing/2014/main" id="{8D9017B7-4D55-AED2-1CCE-E9C7C4C4F1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4383" y="4707418"/>
            <a:ext cx="700152" cy="700152"/>
          </a:xfrm>
          <a:prstGeom prst="rect">
            <a:avLst/>
          </a:prstGeom>
        </p:spPr>
      </p:pic>
      <p:pic>
        <p:nvPicPr>
          <p:cNvPr id="39" name="그림 38" descr="블랙, 어둠이(가) 표시된 사진&#10;&#10;자동 생성된 설명">
            <a:extLst>
              <a:ext uri="{FF2B5EF4-FFF2-40B4-BE49-F238E27FC236}">
                <a16:creationId xmlns:a16="http://schemas.microsoft.com/office/drawing/2014/main" id="{05DD7157-E8E4-8202-8FF6-3E1AF353DC9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008" y="1483813"/>
            <a:ext cx="800102" cy="800102"/>
          </a:xfrm>
          <a:prstGeom prst="rect">
            <a:avLst/>
          </a:prstGeom>
        </p:spPr>
      </p:pic>
      <p:pic>
        <p:nvPicPr>
          <p:cNvPr id="42" name="그림 41" descr="블랙, 어둠이(가) 표시된 사진&#10;&#10;자동 생성된 설명">
            <a:extLst>
              <a:ext uri="{FF2B5EF4-FFF2-40B4-BE49-F238E27FC236}">
                <a16:creationId xmlns:a16="http://schemas.microsoft.com/office/drawing/2014/main" id="{A09F38DD-81A2-EB23-9F0B-B70B83D611F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1975" y="2394571"/>
            <a:ext cx="896372" cy="896372"/>
          </a:xfrm>
          <a:prstGeom prst="rect">
            <a:avLst/>
          </a:prstGeom>
        </p:spPr>
      </p:pic>
      <p:pic>
        <p:nvPicPr>
          <p:cNvPr id="44" name="그림 43" descr="블랙, 어둠이(가) 표시된 사진&#10;&#10;자동 생성된 설명">
            <a:extLst>
              <a:ext uri="{FF2B5EF4-FFF2-40B4-BE49-F238E27FC236}">
                <a16:creationId xmlns:a16="http://schemas.microsoft.com/office/drawing/2014/main" id="{058A7F12-98CF-D271-0072-AC6F76D03C63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389" y="2727964"/>
            <a:ext cx="764737" cy="764737"/>
          </a:xfrm>
          <a:prstGeom prst="rect">
            <a:avLst/>
          </a:prstGeom>
        </p:spPr>
      </p:pic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2287E67E-1CFB-6A1A-B1DA-440AD7E6460F}"/>
              </a:ext>
            </a:extLst>
          </p:cNvPr>
          <p:cNvCxnSpPr>
            <a:cxnSpLocks/>
          </p:cNvCxnSpPr>
          <p:nvPr/>
        </p:nvCxnSpPr>
        <p:spPr>
          <a:xfrm>
            <a:off x="3461073" y="1963913"/>
            <a:ext cx="1392096" cy="952738"/>
          </a:xfrm>
          <a:prstGeom prst="straightConnector1">
            <a:avLst/>
          </a:prstGeom>
          <a:ln w="38100">
            <a:solidFill>
              <a:schemeClr val="bg1">
                <a:lumMod val="75000"/>
                <a:lumOff val="25000"/>
              </a:schemeClr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EC39F5DB-2E10-99A5-DB30-887B1580CA7E}"/>
              </a:ext>
            </a:extLst>
          </p:cNvPr>
          <p:cNvCxnSpPr>
            <a:cxnSpLocks/>
          </p:cNvCxnSpPr>
          <p:nvPr/>
        </p:nvCxnSpPr>
        <p:spPr>
          <a:xfrm>
            <a:off x="8061690" y="3053086"/>
            <a:ext cx="1451587" cy="0"/>
          </a:xfrm>
          <a:prstGeom prst="straightConnector1">
            <a:avLst/>
          </a:prstGeom>
          <a:ln w="38100">
            <a:solidFill>
              <a:schemeClr val="bg1">
                <a:lumMod val="75000"/>
                <a:lumOff val="25000"/>
              </a:schemeClr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E2CF4748-E642-BDE2-3A2C-B0A7D51C5155}"/>
              </a:ext>
            </a:extLst>
          </p:cNvPr>
          <p:cNvCxnSpPr>
            <a:cxnSpLocks/>
          </p:cNvCxnSpPr>
          <p:nvPr/>
        </p:nvCxnSpPr>
        <p:spPr>
          <a:xfrm flipV="1">
            <a:off x="1935443" y="3375648"/>
            <a:ext cx="0" cy="870723"/>
          </a:xfrm>
          <a:prstGeom prst="straightConnector1">
            <a:avLst/>
          </a:prstGeom>
          <a:ln w="38100">
            <a:solidFill>
              <a:schemeClr val="bg1">
                <a:lumMod val="75000"/>
                <a:lumOff val="25000"/>
              </a:schemeClr>
            </a:solidFill>
            <a:prstDash val="solid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F8FC0025-3FF8-FE82-8D23-9EE11AAAB28B}"/>
              </a:ext>
            </a:extLst>
          </p:cNvPr>
          <p:cNvCxnSpPr>
            <a:cxnSpLocks/>
          </p:cNvCxnSpPr>
          <p:nvPr/>
        </p:nvCxnSpPr>
        <p:spPr>
          <a:xfrm flipH="1">
            <a:off x="3591041" y="4381498"/>
            <a:ext cx="1401911" cy="952738"/>
          </a:xfrm>
          <a:prstGeom prst="straightConnector1">
            <a:avLst/>
          </a:prstGeom>
          <a:ln w="38100">
            <a:solidFill>
              <a:schemeClr val="bg1">
                <a:lumMod val="75000"/>
                <a:lumOff val="25000"/>
              </a:schemeClr>
            </a:solidFill>
            <a:prstDash val="solid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126AF14E-485D-6E90-8023-40497A51F3AF}"/>
              </a:ext>
            </a:extLst>
          </p:cNvPr>
          <p:cNvSpPr txBox="1"/>
          <p:nvPr/>
        </p:nvSpPr>
        <p:spPr>
          <a:xfrm>
            <a:off x="3431873" y="2260461"/>
            <a:ext cx="1768234" cy="33855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3.</a:t>
            </a:r>
            <a:r>
              <a:rPr lang="ko-KR" altLang="en-US" sz="1600" dirty="0">
                <a:solidFill>
                  <a:schemeClr val="bg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식물 판별 확인</a:t>
            </a:r>
            <a:endParaRPr lang="en-US" altLang="ko-KR" sz="1600" dirty="0">
              <a:solidFill>
                <a:schemeClr val="bg1">
                  <a:lumMod val="75000"/>
                  <a:lumOff val="2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E8D01C0D-9202-9AB2-56EB-2BE12AFF7131}"/>
              </a:ext>
            </a:extLst>
          </p:cNvPr>
          <p:cNvSpPr txBox="1"/>
          <p:nvPr/>
        </p:nvSpPr>
        <p:spPr>
          <a:xfrm>
            <a:off x="177324" y="5256522"/>
            <a:ext cx="1686645" cy="33855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5.</a:t>
            </a:r>
            <a:r>
              <a:rPr lang="ko-KR" altLang="en-US" sz="1600" dirty="0">
                <a:solidFill>
                  <a:schemeClr val="bg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디바이스 작동</a:t>
            </a:r>
            <a:endParaRPr lang="en-US" altLang="ko-KR" sz="1600" dirty="0">
              <a:solidFill>
                <a:schemeClr val="bg1">
                  <a:lumMod val="75000"/>
                  <a:lumOff val="2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76E34CA0-10FE-643E-9DDE-EE6D84BE98C9}"/>
              </a:ext>
            </a:extLst>
          </p:cNvPr>
          <p:cNvSpPr txBox="1"/>
          <p:nvPr/>
        </p:nvSpPr>
        <p:spPr>
          <a:xfrm>
            <a:off x="3402492" y="4724752"/>
            <a:ext cx="1776177" cy="33855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2.</a:t>
            </a:r>
            <a:r>
              <a:rPr lang="ko-KR" altLang="en-US" sz="1600" dirty="0">
                <a:solidFill>
                  <a:schemeClr val="bg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식물 판별 요청</a:t>
            </a:r>
            <a:endParaRPr lang="en-US" altLang="ko-KR" sz="1600" dirty="0">
              <a:solidFill>
                <a:schemeClr val="bg1">
                  <a:lumMod val="75000"/>
                  <a:lumOff val="2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234E4FF2-6E67-15F4-458F-656490C582E8}"/>
              </a:ext>
            </a:extLst>
          </p:cNvPr>
          <p:cNvCxnSpPr>
            <a:cxnSpLocks/>
          </p:cNvCxnSpPr>
          <p:nvPr/>
        </p:nvCxnSpPr>
        <p:spPr>
          <a:xfrm flipV="1">
            <a:off x="2769810" y="3375648"/>
            <a:ext cx="0" cy="870723"/>
          </a:xfrm>
          <a:prstGeom prst="straightConnector1">
            <a:avLst/>
          </a:prstGeom>
          <a:ln w="38100">
            <a:solidFill>
              <a:schemeClr val="bg1">
                <a:lumMod val="75000"/>
                <a:lumOff val="25000"/>
              </a:schemeClr>
            </a:solidFill>
            <a:prstDash val="solid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60E7FD98-E310-48F8-ADEE-FECBDEDA617F}"/>
              </a:ext>
            </a:extLst>
          </p:cNvPr>
          <p:cNvSpPr txBox="1"/>
          <p:nvPr/>
        </p:nvSpPr>
        <p:spPr>
          <a:xfrm>
            <a:off x="2516779" y="3587002"/>
            <a:ext cx="2170629" cy="33855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4.</a:t>
            </a:r>
            <a:r>
              <a:rPr lang="ko-KR" altLang="en-US" sz="1600" dirty="0">
                <a:solidFill>
                  <a:schemeClr val="bg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1600" dirty="0" err="1">
                <a:solidFill>
                  <a:schemeClr val="bg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식물별</a:t>
            </a:r>
            <a:r>
              <a:rPr lang="ko-KR" altLang="en-US" sz="1600" dirty="0">
                <a:solidFill>
                  <a:schemeClr val="bg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데이터 전송</a:t>
            </a:r>
            <a:endParaRPr lang="en-US" altLang="ko-KR" sz="1600" dirty="0">
              <a:solidFill>
                <a:schemeClr val="bg1">
                  <a:lumMod val="75000"/>
                  <a:lumOff val="2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91853AE9-0E6A-0C46-D9A5-DE469CFCAC3E}"/>
              </a:ext>
            </a:extLst>
          </p:cNvPr>
          <p:cNvCxnSpPr>
            <a:cxnSpLocks/>
          </p:cNvCxnSpPr>
          <p:nvPr/>
        </p:nvCxnSpPr>
        <p:spPr>
          <a:xfrm>
            <a:off x="6427102" y="5063306"/>
            <a:ext cx="0" cy="797457"/>
          </a:xfrm>
          <a:prstGeom prst="straightConnector1">
            <a:avLst/>
          </a:prstGeom>
          <a:ln w="38100">
            <a:solidFill>
              <a:schemeClr val="bg1">
                <a:lumMod val="75000"/>
                <a:lumOff val="25000"/>
              </a:schemeClr>
            </a:solidFill>
            <a:prstDash val="solid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F4494F4B-F245-9530-B6BA-8A69C828AE46}"/>
              </a:ext>
            </a:extLst>
          </p:cNvPr>
          <p:cNvCxnSpPr>
            <a:cxnSpLocks/>
          </p:cNvCxnSpPr>
          <p:nvPr/>
        </p:nvCxnSpPr>
        <p:spPr>
          <a:xfrm>
            <a:off x="3558949" y="5860763"/>
            <a:ext cx="2885737" cy="0"/>
          </a:xfrm>
          <a:prstGeom prst="straightConnector1">
            <a:avLst/>
          </a:prstGeom>
          <a:ln w="38100">
            <a:solidFill>
              <a:schemeClr val="bg1">
                <a:lumMod val="75000"/>
                <a:lumOff val="25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1552ECB3-6F08-B08E-71BE-7193F2777B3E}"/>
              </a:ext>
            </a:extLst>
          </p:cNvPr>
          <p:cNvSpPr txBox="1"/>
          <p:nvPr/>
        </p:nvSpPr>
        <p:spPr>
          <a:xfrm>
            <a:off x="4395054" y="5943957"/>
            <a:ext cx="21706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6.</a:t>
            </a:r>
            <a:r>
              <a:rPr lang="ko-KR" altLang="en-US" sz="1600" dirty="0">
                <a:solidFill>
                  <a:schemeClr val="bg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로그 전송</a:t>
            </a:r>
            <a:endParaRPr lang="en-US" altLang="ko-KR" sz="1600" dirty="0">
              <a:solidFill>
                <a:schemeClr val="bg1">
                  <a:lumMod val="75000"/>
                  <a:lumOff val="2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82D20C-8276-E9D7-1946-AEADBC04CA76}"/>
              </a:ext>
            </a:extLst>
          </p:cNvPr>
          <p:cNvSpPr txBox="1"/>
          <p:nvPr/>
        </p:nvSpPr>
        <p:spPr>
          <a:xfrm>
            <a:off x="478012" y="3587002"/>
            <a:ext cx="1903979" cy="33855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1.</a:t>
            </a:r>
            <a:r>
              <a:rPr lang="ko-KR" altLang="en-US" sz="1600" dirty="0">
                <a:solidFill>
                  <a:schemeClr val="bg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디바이스 등록</a:t>
            </a:r>
            <a:endParaRPr lang="en-US" altLang="ko-KR" sz="1600" dirty="0">
              <a:solidFill>
                <a:schemeClr val="bg1">
                  <a:lumMod val="75000"/>
                  <a:lumOff val="2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0CCE5E8B-A7D8-FDFA-3EBB-D5700F2955DE}"/>
              </a:ext>
            </a:extLst>
          </p:cNvPr>
          <p:cNvCxnSpPr>
            <a:cxnSpLocks/>
          </p:cNvCxnSpPr>
          <p:nvPr/>
        </p:nvCxnSpPr>
        <p:spPr>
          <a:xfrm>
            <a:off x="3300871" y="1396999"/>
            <a:ext cx="3161539" cy="16935"/>
          </a:xfrm>
          <a:prstGeom prst="straightConnector1">
            <a:avLst/>
          </a:prstGeom>
          <a:ln w="38100">
            <a:solidFill>
              <a:schemeClr val="bg1">
                <a:lumMod val="75000"/>
                <a:lumOff val="25000"/>
              </a:schemeClr>
            </a:solidFill>
            <a:prstDash val="solid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B0965784-8F40-7490-D070-F5746C371950}"/>
              </a:ext>
            </a:extLst>
          </p:cNvPr>
          <p:cNvCxnSpPr>
            <a:cxnSpLocks/>
          </p:cNvCxnSpPr>
          <p:nvPr/>
        </p:nvCxnSpPr>
        <p:spPr>
          <a:xfrm>
            <a:off x="6462410" y="1396998"/>
            <a:ext cx="0" cy="432000"/>
          </a:xfrm>
          <a:prstGeom prst="straightConnector1">
            <a:avLst/>
          </a:prstGeom>
          <a:ln w="38100">
            <a:solidFill>
              <a:schemeClr val="bg1">
                <a:lumMod val="75000"/>
                <a:lumOff val="25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8774E408-4B0E-DF8F-88AA-25B6DE8F2F1F}"/>
              </a:ext>
            </a:extLst>
          </p:cNvPr>
          <p:cNvSpPr txBox="1"/>
          <p:nvPr/>
        </p:nvSpPr>
        <p:spPr>
          <a:xfrm>
            <a:off x="3925371" y="1164717"/>
            <a:ext cx="2170629" cy="58477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7.</a:t>
            </a:r>
            <a:r>
              <a:rPr lang="ko-KR" altLang="en-US" sz="1600" dirty="0">
                <a:solidFill>
                  <a:schemeClr val="bg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로그 관리 및 사용자 알림</a:t>
            </a:r>
            <a:endParaRPr lang="en-US" altLang="ko-KR" sz="1600" dirty="0">
              <a:solidFill>
                <a:schemeClr val="bg1">
                  <a:lumMod val="75000"/>
                  <a:lumOff val="2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DA12906E-7F3F-0458-3D55-06751F844507}"/>
              </a:ext>
            </a:extLst>
          </p:cNvPr>
          <p:cNvSpPr txBox="1"/>
          <p:nvPr/>
        </p:nvSpPr>
        <p:spPr>
          <a:xfrm>
            <a:off x="273772" y="247151"/>
            <a:ext cx="800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02</a:t>
            </a:r>
            <a:endParaRPr lang="ko-KR" altLang="en-US" sz="3600" dirty="0">
              <a:solidFill>
                <a:schemeClr val="bg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C9ECE309-C7D0-C2C9-1756-21864569A305}"/>
              </a:ext>
            </a:extLst>
          </p:cNvPr>
          <p:cNvSpPr txBox="1"/>
          <p:nvPr/>
        </p:nvSpPr>
        <p:spPr>
          <a:xfrm>
            <a:off x="961580" y="312613"/>
            <a:ext cx="62954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프로젝트 개발 내용</a:t>
            </a:r>
            <a:r>
              <a:rPr lang="ko-KR" altLang="en-US" dirty="0">
                <a:solidFill>
                  <a:schemeClr val="tx1">
                    <a:lumMod val="6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dirty="0">
                <a:solidFill>
                  <a:schemeClr val="tx1">
                    <a:lumMod val="6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–</a:t>
            </a:r>
            <a:r>
              <a:rPr lang="ko-KR" altLang="en-US" dirty="0">
                <a:solidFill>
                  <a:schemeClr val="tx1">
                    <a:lumMod val="6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서비스 시나리오</a:t>
            </a:r>
            <a:endParaRPr lang="ko-KR" altLang="en-US" sz="2800" dirty="0">
              <a:solidFill>
                <a:schemeClr val="tx1">
                  <a:lumMod val="6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1CEEC6C-AE82-77D2-49E4-A420FF91908D}"/>
              </a:ext>
            </a:extLst>
          </p:cNvPr>
          <p:cNvSpPr txBox="1"/>
          <p:nvPr/>
        </p:nvSpPr>
        <p:spPr>
          <a:xfrm>
            <a:off x="11677409" y="6350172"/>
            <a:ext cx="5145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50000"/>
                    <a:lumOff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08</a:t>
            </a:r>
            <a:endParaRPr lang="ko-KR" altLang="en-US" sz="1600" dirty="0">
              <a:solidFill>
                <a:schemeClr val="bg1">
                  <a:lumMod val="50000"/>
                  <a:lumOff val="50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293325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황록색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38100">
          <a:solidFill>
            <a:schemeClr val="bg1">
              <a:lumMod val="75000"/>
              <a:lumOff val="25000"/>
            </a:schemeClr>
          </a:solidFill>
          <a:prstDash val="solid"/>
          <a:headEnd type="triangl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1150</TotalTime>
  <Words>1024</Words>
  <Application>Microsoft Macintosh PowerPoint</Application>
  <PresentationFormat>와이드스크린</PresentationFormat>
  <Paragraphs>357</Paragraphs>
  <Slides>19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6" baseType="lpstr">
      <vt:lpstr>나눔고딕 ExtraBold</vt:lpstr>
      <vt:lpstr>맑은 고딕</vt:lpstr>
      <vt:lpstr>NanumGothic</vt:lpstr>
      <vt:lpstr>Calibri Light</vt:lpstr>
      <vt:lpstr>Calibri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subject/>
  <dc:creator>규원</dc:creator>
  <cp:keywords/>
  <dc:description/>
  <cp:lastModifiedBy>이규워</cp:lastModifiedBy>
  <cp:revision>190</cp:revision>
  <dcterms:created xsi:type="dcterms:W3CDTF">2022-04-18T03:31:57Z</dcterms:created>
  <dcterms:modified xsi:type="dcterms:W3CDTF">2024-03-17T07:21:01Z</dcterms:modified>
  <cp:category/>
</cp:coreProperties>
</file>